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DM Sans Italics" charset="1" panose="00000000000000000000"/>
      <p:regular r:id="rId42"/>
    </p:embeddedFont>
    <p:embeddedFont>
      <p:font typeface="Now Bold" charset="1" panose="00000800000000000000"/>
      <p:regular r:id="rId43"/>
    </p:embeddedFont>
    <p:embeddedFont>
      <p:font typeface="DM Sans" charset="1" panose="00000000000000000000"/>
      <p:regular r:id="rId44"/>
    </p:embeddedFont>
    <p:embeddedFont>
      <p:font typeface="DM Sans Bold" charset="1" panose="00000000000000000000"/>
      <p:regular r:id="rId45"/>
    </p:embeddedFont>
    <p:embeddedFont>
      <p:font typeface="Neue Machina" charset="1" panose="00000500000000000000"/>
      <p:regular r:id="rId46"/>
    </p:embeddedFont>
    <p:embeddedFont>
      <p:font typeface="Neue Machina Ultra-Bold" charset="1" panose="000009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0.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12765" r="0" b="-12765"/>
              </a:stretch>
            </a:blipFill>
          </p:spPr>
        </p:sp>
      </p:grpSp>
      <p:sp>
        <p:nvSpPr>
          <p:cNvPr name="TextBox 8" id="8"/>
          <p:cNvSpPr txBox="true"/>
          <p:nvPr/>
        </p:nvSpPr>
        <p:spPr>
          <a:xfrm rot="0">
            <a:off x="852252" y="7010990"/>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Presented by: </a:t>
            </a:r>
            <a:r>
              <a:rPr lang="en-US" sz="3030" i="true">
                <a:solidFill>
                  <a:srgbClr val="FFFFFF"/>
                </a:solidFill>
                <a:latin typeface="DM Sans Italics"/>
                <a:ea typeface="DM Sans Italics"/>
                <a:cs typeface="DM Sans Italics"/>
                <a:sym typeface="DM Sans Italics"/>
              </a:rPr>
              <a:t>Sahaj Preet Singh</a:t>
            </a:r>
          </a:p>
        </p:txBody>
      </p:sp>
      <p:sp>
        <p:nvSpPr>
          <p:cNvPr name="TextBox 9" id="9"/>
          <p:cNvSpPr txBox="true"/>
          <p:nvPr/>
        </p:nvSpPr>
        <p:spPr>
          <a:xfrm rot="0">
            <a:off x="602117" y="1019175"/>
            <a:ext cx="8164056" cy="1531620"/>
          </a:xfrm>
          <a:prstGeom prst="rect">
            <a:avLst/>
          </a:prstGeom>
        </p:spPr>
        <p:txBody>
          <a:bodyPr anchor="t" rtlCol="false" tIns="0" lIns="0" bIns="0" rIns="0">
            <a:spAutoFit/>
          </a:bodyPr>
          <a:lstStyle/>
          <a:p>
            <a:pPr algn="l">
              <a:lnSpc>
                <a:spcPts val="11968"/>
              </a:lnSpc>
            </a:pPr>
            <a:r>
              <a:rPr lang="en-US" sz="9973" b="true">
                <a:solidFill>
                  <a:srgbClr val="FFFBFB"/>
                </a:solidFill>
                <a:latin typeface="Now Bold"/>
                <a:ea typeface="Now Bold"/>
                <a:cs typeface="Now Bold"/>
                <a:sym typeface="Now Bold"/>
              </a:rPr>
              <a:t>EDA  </a:t>
            </a:r>
          </a:p>
        </p:txBody>
      </p:sp>
      <p:sp>
        <p:nvSpPr>
          <p:cNvPr name="Freeform 10" id="10"/>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02117" y="2390879"/>
            <a:ext cx="10606840" cy="4451985"/>
          </a:xfrm>
          <a:prstGeom prst="rect">
            <a:avLst/>
          </a:prstGeom>
        </p:spPr>
        <p:txBody>
          <a:bodyPr anchor="t" rtlCol="false" tIns="0" lIns="0" bIns="0" rIns="0">
            <a:spAutoFit/>
          </a:bodyPr>
          <a:lstStyle/>
          <a:p>
            <a:pPr algn="l">
              <a:lnSpc>
                <a:spcPts val="11699"/>
              </a:lnSpc>
            </a:pPr>
            <a:r>
              <a:rPr lang="en-US" sz="9749" b="true">
                <a:solidFill>
                  <a:srgbClr val="56AEFF"/>
                </a:solidFill>
                <a:latin typeface="Now Bold"/>
                <a:ea typeface="Now Bold"/>
                <a:cs typeface="Now Bold"/>
                <a:sym typeface="Now Bold"/>
              </a:rPr>
              <a:t>BANK'S TELEMARKETING CAMPAIGN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1028700"/>
            <a:ext cx="9120246" cy="7349132"/>
            <a:chOff x="0" y="0"/>
            <a:chExt cx="3461888" cy="2789604"/>
          </a:xfrm>
        </p:grpSpPr>
        <p:sp>
          <p:nvSpPr>
            <p:cNvPr name="Freeform 4" id="4"/>
            <p:cNvSpPr/>
            <p:nvPr/>
          </p:nvSpPr>
          <p:spPr>
            <a:xfrm flipH="false" flipV="false" rot="0">
              <a:off x="0" y="0"/>
              <a:ext cx="3461888" cy="2789604"/>
            </a:xfrm>
            <a:custGeom>
              <a:avLst/>
              <a:gdLst/>
              <a:ahLst/>
              <a:cxnLst/>
              <a:rect r="r" b="b" t="t" l="l"/>
              <a:pathLst>
                <a:path h="2789604" w="3461888">
                  <a:moveTo>
                    <a:pt x="0" y="0"/>
                  </a:moveTo>
                  <a:lnTo>
                    <a:pt x="3461888" y="0"/>
                  </a:lnTo>
                  <a:lnTo>
                    <a:pt x="3461888" y="2789604"/>
                  </a:lnTo>
                  <a:lnTo>
                    <a:pt x="0" y="2789604"/>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461888" cy="2827704"/>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047590" y="1697306"/>
            <a:ext cx="8503674" cy="6261471"/>
          </a:xfrm>
          <a:custGeom>
            <a:avLst/>
            <a:gdLst/>
            <a:ahLst/>
            <a:cxnLst/>
            <a:rect r="r" b="b" t="t" l="l"/>
            <a:pathLst>
              <a:path h="6261471" w="8503674">
                <a:moveTo>
                  <a:pt x="0" y="0"/>
                </a:moveTo>
                <a:lnTo>
                  <a:pt x="8503674" y="0"/>
                </a:lnTo>
                <a:lnTo>
                  <a:pt x="8503674" y="6261471"/>
                </a:lnTo>
                <a:lnTo>
                  <a:pt x="0" y="6261471"/>
                </a:lnTo>
                <a:lnTo>
                  <a:pt x="0" y="0"/>
                </a:lnTo>
                <a:close/>
              </a:path>
            </a:pathLst>
          </a:custGeom>
          <a:blipFill>
            <a:blip r:embed="rId4"/>
            <a:stretch>
              <a:fillRect l="0" t="0" r="0" b="0"/>
            </a:stretch>
          </a:blipFill>
        </p:spPr>
      </p:sp>
      <p:sp>
        <p:nvSpPr>
          <p:cNvPr name="TextBox 8" id="8"/>
          <p:cNvSpPr txBox="true"/>
          <p:nvPr/>
        </p:nvSpPr>
        <p:spPr>
          <a:xfrm rot="0">
            <a:off x="410455" y="1161838"/>
            <a:ext cx="4796714" cy="1945443"/>
          </a:xfrm>
          <a:prstGeom prst="rect">
            <a:avLst/>
          </a:prstGeom>
        </p:spPr>
        <p:txBody>
          <a:bodyPr anchor="t" rtlCol="false" tIns="0" lIns="0" bIns="0" rIns="0">
            <a:spAutoFit/>
          </a:bodyPr>
          <a:lstStyle/>
          <a:p>
            <a:pPr algn="l">
              <a:lnSpc>
                <a:spcPts val="7711"/>
              </a:lnSpc>
            </a:pPr>
            <a:r>
              <a:rPr lang="en-US" sz="6426" b="true">
                <a:solidFill>
                  <a:srgbClr val="56AEFF"/>
                </a:solidFill>
                <a:latin typeface="Now Bold"/>
                <a:ea typeface="Now Bold"/>
                <a:cs typeface="Now Bold"/>
                <a:sym typeface="Now Bold"/>
              </a:rPr>
              <a:t>Target </a:t>
            </a:r>
          </a:p>
          <a:p>
            <a:pPr algn="l" marL="0" indent="0" lvl="0">
              <a:lnSpc>
                <a:spcPts val="7711"/>
              </a:lnSpc>
              <a:spcBef>
                <a:spcPct val="0"/>
              </a:spcBef>
            </a:pPr>
            <a:r>
              <a:rPr lang="en-US" b="true" sz="6426">
                <a:solidFill>
                  <a:srgbClr val="56AEFF"/>
                </a:solidFill>
                <a:latin typeface="Now Bold"/>
                <a:ea typeface="Now Bold"/>
                <a:cs typeface="Now Bold"/>
                <a:sym typeface="Now Bold"/>
              </a:rPr>
              <a:t>Variables</a:t>
            </a:r>
          </a:p>
        </p:txBody>
      </p:sp>
      <p:sp>
        <p:nvSpPr>
          <p:cNvPr name="TextBox 9" id="9"/>
          <p:cNvSpPr txBox="true"/>
          <p:nvPr/>
        </p:nvSpPr>
        <p:spPr>
          <a:xfrm rot="0">
            <a:off x="564375" y="4369962"/>
            <a:ext cx="7461262" cy="3504762"/>
          </a:xfrm>
          <a:prstGeom prst="rect">
            <a:avLst/>
          </a:prstGeom>
        </p:spPr>
        <p:txBody>
          <a:bodyPr anchor="t" rtlCol="false" tIns="0" lIns="0" bIns="0" rIns="0">
            <a:spAutoFit/>
          </a:bodyPr>
          <a:lstStyle/>
          <a:p>
            <a:pPr algn="just">
              <a:lnSpc>
                <a:spcPts val="3039"/>
              </a:lnSpc>
            </a:pPr>
            <a:r>
              <a:rPr lang="en-US" sz="2202">
                <a:solidFill>
                  <a:srgbClr val="FFFFFF"/>
                </a:solidFill>
                <a:latin typeface="DM Sans"/>
                <a:ea typeface="DM Sans"/>
                <a:cs typeface="DM Sans"/>
                <a:sym typeface="DM Sans"/>
              </a:rPr>
              <a:t>M</a:t>
            </a:r>
            <a:r>
              <a:rPr lang="en-US" sz="2202" b="true">
                <a:solidFill>
                  <a:srgbClr val="FFFFFF"/>
                </a:solidFill>
                <a:latin typeface="DM Sans Bold"/>
                <a:ea typeface="DM Sans Bold"/>
                <a:cs typeface="DM Sans Bold"/>
                <a:sym typeface="DM Sans Bold"/>
              </a:rPr>
              <a:t>ajority: </a:t>
            </a:r>
          </a:p>
          <a:p>
            <a:pPr algn="just">
              <a:lnSpc>
                <a:spcPts val="2763"/>
              </a:lnSpc>
            </a:pPr>
          </a:p>
          <a:p>
            <a:pPr algn="just">
              <a:lnSpc>
                <a:spcPts val="2763"/>
              </a:lnSpc>
            </a:pPr>
            <a:r>
              <a:rPr lang="en-US" sz="2002">
                <a:solidFill>
                  <a:srgbClr val="FFFFFF"/>
                </a:solidFill>
                <a:latin typeface="DM Sans"/>
                <a:ea typeface="DM Sans"/>
                <a:cs typeface="DM Sans"/>
                <a:sym typeface="DM Sans"/>
              </a:rPr>
              <a:t>"yes": A significantly larger number of individuals were targeted compared to those who were not.</a:t>
            </a:r>
          </a:p>
          <a:p>
            <a:pPr algn="just">
              <a:lnSpc>
                <a:spcPts val="2763"/>
              </a:lnSpc>
            </a:pPr>
          </a:p>
          <a:p>
            <a:pPr algn="just">
              <a:lnSpc>
                <a:spcPts val="3039"/>
              </a:lnSpc>
            </a:pPr>
            <a:r>
              <a:rPr lang="en-US" sz="2202" b="true">
                <a:solidFill>
                  <a:srgbClr val="FFFFFF"/>
                </a:solidFill>
                <a:latin typeface="DM Sans Bold"/>
                <a:ea typeface="DM Sans Bold"/>
                <a:cs typeface="DM Sans Bold"/>
                <a:sym typeface="DM Sans Bold"/>
              </a:rPr>
              <a:t>Class Imbalance: </a:t>
            </a:r>
          </a:p>
          <a:p>
            <a:pPr algn="just">
              <a:lnSpc>
                <a:spcPts val="2763"/>
              </a:lnSpc>
            </a:pPr>
          </a:p>
          <a:p>
            <a:pPr algn="just">
              <a:lnSpc>
                <a:spcPts val="2763"/>
              </a:lnSpc>
            </a:pPr>
            <a:r>
              <a:rPr lang="en-US" sz="2002">
                <a:solidFill>
                  <a:srgbClr val="FFFFFF"/>
                </a:solidFill>
                <a:latin typeface="DM Sans"/>
                <a:ea typeface="DM Sans"/>
                <a:cs typeface="DM Sans"/>
                <a:sym typeface="DM Sans"/>
              </a:rPr>
              <a:t>There is a clear class imbalance, with "yes" being the dominant class. This might impact the performance of machine learning models if not addressed appropriately.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44113" y="4051481"/>
            <a:ext cx="10381198"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UNIVARIATE ANALYSIS</a:t>
            </a:r>
            <a:r>
              <a:rPr lang="en-US" b="true" sz="6570">
                <a:solidFill>
                  <a:srgbClr val="FFFFFF"/>
                </a:solidFill>
                <a:latin typeface="Now Bold"/>
                <a:ea typeface="Now Bold"/>
                <a:cs typeface="Now Bold"/>
                <a:sym typeface="Now Bold"/>
              </a:rPr>
              <a:t> </a:t>
            </a:r>
          </a:p>
        </p:txBody>
      </p:sp>
      <p:sp>
        <p:nvSpPr>
          <p:cNvPr name="TextBox 6" id="6"/>
          <p:cNvSpPr txBox="true"/>
          <p:nvPr/>
        </p:nvSpPr>
        <p:spPr>
          <a:xfrm rot="0">
            <a:off x="6901587" y="5165462"/>
            <a:ext cx="8733558" cy="1204125"/>
          </a:xfrm>
          <a:prstGeom prst="rect">
            <a:avLst/>
          </a:prstGeom>
        </p:spPr>
        <p:txBody>
          <a:bodyPr anchor="t" rtlCol="false" tIns="0" lIns="0" bIns="0" rIns="0">
            <a:spAutoFit/>
          </a:bodyPr>
          <a:lstStyle/>
          <a:p>
            <a:pPr algn="ctr">
              <a:lnSpc>
                <a:spcPts val="3299"/>
              </a:lnSpc>
            </a:pPr>
            <a:r>
              <a:rPr lang="en-US" sz="2390" spc="234">
                <a:solidFill>
                  <a:srgbClr val="F5FFF5"/>
                </a:solidFill>
                <a:latin typeface="DM Sans"/>
                <a:ea typeface="DM Sans"/>
                <a:cs typeface="DM Sans"/>
                <a:sym typeface="DM Sans"/>
              </a:rPr>
              <a:t>i. age: Age of the customer</a:t>
            </a:r>
          </a:p>
          <a:p>
            <a:pPr algn="ctr">
              <a:lnSpc>
                <a:spcPts val="3299"/>
              </a:lnSpc>
            </a:pPr>
            <a:r>
              <a:rPr lang="en-US" sz="2390" spc="234">
                <a:solidFill>
                  <a:srgbClr val="F5FFF5"/>
                </a:solidFill>
                <a:latin typeface="DM Sans"/>
                <a:ea typeface="DM Sans"/>
                <a:cs typeface="DM Sans"/>
                <a:sym typeface="DM Sans"/>
              </a:rPr>
              <a:t>ii. balance: Bank balance of the customer</a:t>
            </a:r>
          </a:p>
          <a:p>
            <a:pPr algn="ctr">
              <a:lnSpc>
                <a:spcPts val="3299"/>
              </a:lnSpc>
            </a:pPr>
            <a:r>
              <a:rPr lang="en-US" sz="2390" spc="234">
                <a:solidFill>
                  <a:srgbClr val="F5FFF5"/>
                </a:solidFill>
                <a:latin typeface="DM Sans"/>
                <a:ea typeface="DM Sans"/>
                <a:cs typeface="DM Sans"/>
                <a:sym typeface="DM Sans"/>
              </a:rPr>
              <a:t>iii. duration: Duration of the call</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732888" y="2425000"/>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88244" y="653547"/>
            <a:ext cx="5792453" cy="3947496"/>
          </a:xfrm>
          <a:custGeom>
            <a:avLst/>
            <a:gdLst/>
            <a:ahLst/>
            <a:cxnLst/>
            <a:rect r="r" b="b" t="t" l="l"/>
            <a:pathLst>
              <a:path h="3947496" w="5792453">
                <a:moveTo>
                  <a:pt x="0" y="0"/>
                </a:moveTo>
                <a:lnTo>
                  <a:pt x="5792452" y="0"/>
                </a:lnTo>
                <a:lnTo>
                  <a:pt x="5792452" y="3947496"/>
                </a:lnTo>
                <a:lnTo>
                  <a:pt x="0" y="3947496"/>
                </a:lnTo>
                <a:lnTo>
                  <a:pt x="0" y="0"/>
                </a:lnTo>
                <a:close/>
              </a:path>
            </a:pathLst>
          </a:custGeom>
          <a:blipFill>
            <a:blip r:embed="rId4"/>
            <a:stretch>
              <a:fillRect l="0" t="-1836" r="0" b="-1836"/>
            </a:stretch>
          </a:blipFill>
        </p:spPr>
      </p:sp>
      <p:sp>
        <p:nvSpPr>
          <p:cNvPr name="Freeform 8" id="8"/>
          <p:cNvSpPr/>
          <p:nvPr/>
        </p:nvSpPr>
        <p:spPr>
          <a:xfrm flipH="false" flipV="false" rot="0">
            <a:off x="11619231" y="4800210"/>
            <a:ext cx="6112052" cy="4458090"/>
          </a:xfrm>
          <a:custGeom>
            <a:avLst/>
            <a:gdLst/>
            <a:ahLst/>
            <a:cxnLst/>
            <a:rect r="r" b="b" t="t" l="l"/>
            <a:pathLst>
              <a:path h="4458090" w="6112052">
                <a:moveTo>
                  <a:pt x="0" y="0"/>
                </a:moveTo>
                <a:lnTo>
                  <a:pt x="6112052" y="0"/>
                </a:lnTo>
                <a:lnTo>
                  <a:pt x="6112052" y="4458090"/>
                </a:lnTo>
                <a:lnTo>
                  <a:pt x="0" y="4458090"/>
                </a:lnTo>
                <a:lnTo>
                  <a:pt x="0" y="0"/>
                </a:lnTo>
                <a:close/>
              </a:path>
            </a:pathLst>
          </a:custGeom>
          <a:blipFill>
            <a:blip r:embed="rId5"/>
            <a:stretch>
              <a:fillRect l="0" t="0" r="0" b="0"/>
            </a:stretch>
          </a:blipFill>
        </p:spPr>
      </p:sp>
      <p:sp>
        <p:nvSpPr>
          <p:cNvPr name="TextBox 9" id="9"/>
          <p:cNvSpPr txBox="true"/>
          <p:nvPr/>
        </p:nvSpPr>
        <p:spPr>
          <a:xfrm rot="0">
            <a:off x="540054" y="644022"/>
            <a:ext cx="4796714"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Age</a:t>
            </a:r>
          </a:p>
        </p:txBody>
      </p:sp>
      <p:sp>
        <p:nvSpPr>
          <p:cNvPr name="TextBox 10" id="10"/>
          <p:cNvSpPr txBox="true"/>
          <p:nvPr/>
        </p:nvSpPr>
        <p:spPr>
          <a:xfrm rot="0">
            <a:off x="361711" y="2571292"/>
            <a:ext cx="9153669" cy="4809129"/>
          </a:xfrm>
          <a:prstGeom prst="rect">
            <a:avLst/>
          </a:prstGeom>
        </p:spPr>
        <p:txBody>
          <a:bodyPr anchor="t" rtlCol="false" tIns="0" lIns="0" bIns="0" rIns="0">
            <a:spAutoFit/>
          </a:bodyPr>
          <a:lstStyle/>
          <a:p>
            <a:pPr algn="l">
              <a:lnSpc>
                <a:spcPts val="3510"/>
              </a:lnSpc>
            </a:pPr>
            <a:r>
              <a:rPr lang="en-US" sz="2543">
                <a:solidFill>
                  <a:srgbClr val="FFFFFF"/>
                </a:solidFill>
                <a:latin typeface="DM Sans"/>
                <a:ea typeface="DM Sans"/>
                <a:cs typeface="DM Sans"/>
                <a:sym typeface="DM Sans"/>
              </a:rPr>
              <a:t>Key Insights:</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Age Demographics: The data appears to be primarily focused on individuals in their 20s, 30s, and 40s.</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Skewness: The right-skewness suggests that there are some older individuals, but they are less frequent.</a:t>
            </a:r>
          </a:p>
          <a:p>
            <a:pPr algn="l">
              <a:lnSpc>
                <a:spcPts val="3510"/>
              </a:lnSpc>
            </a:pPr>
          </a:p>
          <a:p>
            <a:pPr algn="l" marL="549159" indent="-274579" lvl="1">
              <a:lnSpc>
                <a:spcPts val="3510"/>
              </a:lnSpc>
              <a:buFont typeface="Arial"/>
              <a:buChar char="•"/>
            </a:pPr>
            <a:r>
              <a:rPr lang="en-US" sz="2543">
                <a:solidFill>
                  <a:srgbClr val="FFFFFF"/>
                </a:solidFill>
                <a:latin typeface="DM Sans"/>
                <a:ea typeface="DM Sans"/>
                <a:cs typeface="DM Sans"/>
                <a:sym typeface="DM Sans"/>
              </a:rPr>
              <a:t>Outliers: The presence of outliers on the higher end might indicate specific groups or demographics within the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1028700"/>
            <a:ext cx="6306704" cy="7859543"/>
          </a:xfrm>
          <a:custGeom>
            <a:avLst/>
            <a:gdLst/>
            <a:ahLst/>
            <a:cxnLst/>
            <a:rect r="r" b="b" t="t" l="l"/>
            <a:pathLst>
              <a:path h="7859543" w="6306704">
                <a:moveTo>
                  <a:pt x="0" y="0"/>
                </a:moveTo>
                <a:lnTo>
                  <a:pt x="6306704" y="0"/>
                </a:lnTo>
                <a:lnTo>
                  <a:pt x="6306704" y="7859543"/>
                </a:lnTo>
                <a:lnTo>
                  <a:pt x="0" y="7859543"/>
                </a:lnTo>
                <a:lnTo>
                  <a:pt x="0" y="0"/>
                </a:lnTo>
                <a:close/>
              </a:path>
            </a:pathLst>
          </a:custGeom>
          <a:blipFill>
            <a:blip r:embed="rId4"/>
            <a:stretch>
              <a:fillRect l="0" t="0" r="0" b="0"/>
            </a:stretch>
          </a:blipFill>
        </p:spPr>
      </p:sp>
      <p:sp>
        <p:nvSpPr>
          <p:cNvPr name="TextBox 8" id="8"/>
          <p:cNvSpPr txBox="true"/>
          <p:nvPr/>
        </p:nvSpPr>
        <p:spPr>
          <a:xfrm rot="0">
            <a:off x="309173" y="1439278"/>
            <a:ext cx="7079868"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Log-Transformed Age Distribution</a:t>
            </a:r>
          </a:p>
        </p:txBody>
      </p:sp>
      <p:sp>
        <p:nvSpPr>
          <p:cNvPr name="TextBox 9" id="9"/>
          <p:cNvSpPr txBox="true"/>
          <p:nvPr/>
        </p:nvSpPr>
        <p:spPr>
          <a:xfrm rot="0">
            <a:off x="309173" y="3583645"/>
            <a:ext cx="9257139" cy="4206597"/>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Transformation Effectiveness: The log transformation has successfully reduced the right-skewness of the age distribution, making it more suitable for certain statistical analyses or machine learning models.</a:t>
            </a: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ages between 1.5 and 1.6.</a:t>
            </a: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There is a single outlier on the lower end, which might be worth investigating further.</a:t>
            </a:r>
          </a:p>
          <a:p>
            <a:pPr algn="l">
              <a:lnSpc>
                <a:spcPts val="307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36547" y="1028700"/>
            <a:ext cx="6095846" cy="8104385"/>
          </a:xfrm>
          <a:custGeom>
            <a:avLst/>
            <a:gdLst/>
            <a:ahLst/>
            <a:cxnLst/>
            <a:rect r="r" b="b" t="t" l="l"/>
            <a:pathLst>
              <a:path h="8104385" w="6095846">
                <a:moveTo>
                  <a:pt x="0" y="0"/>
                </a:moveTo>
                <a:lnTo>
                  <a:pt x="6095846" y="0"/>
                </a:lnTo>
                <a:lnTo>
                  <a:pt x="6095846" y="8104385"/>
                </a:lnTo>
                <a:lnTo>
                  <a:pt x="0" y="8104385"/>
                </a:lnTo>
                <a:lnTo>
                  <a:pt x="0" y="0"/>
                </a:lnTo>
                <a:close/>
              </a:path>
            </a:pathLst>
          </a:custGeom>
          <a:blipFill>
            <a:blip r:embed="rId4"/>
            <a:stretch>
              <a:fillRect l="0" t="0" r="0" b="0"/>
            </a:stretch>
          </a:blipFill>
        </p:spPr>
      </p:sp>
      <p:sp>
        <p:nvSpPr>
          <p:cNvPr name="TextBox 8" id="8"/>
          <p:cNvSpPr txBox="true"/>
          <p:nvPr/>
        </p:nvSpPr>
        <p:spPr>
          <a:xfrm rot="0">
            <a:off x="309173" y="1439278"/>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Balance</a:t>
            </a:r>
          </a:p>
        </p:txBody>
      </p:sp>
      <p:sp>
        <p:nvSpPr>
          <p:cNvPr name="TextBox 9" id="9"/>
          <p:cNvSpPr txBox="true"/>
          <p:nvPr/>
        </p:nvSpPr>
        <p:spPr>
          <a:xfrm rot="0">
            <a:off x="309173" y="3583645"/>
            <a:ext cx="9257139" cy="3823015"/>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a:lnSpc>
                <a:spcPts val="3072"/>
              </a:lnSpc>
            </a:pPr>
            <a:r>
              <a:rPr lang="en-US" sz="2226">
                <a:solidFill>
                  <a:srgbClr val="FFFFFF"/>
                </a:solidFill>
                <a:latin typeface="DM Sans"/>
                <a:ea typeface="DM Sans"/>
                <a:cs typeface="DM Sans"/>
                <a:sym typeface="DM Sans"/>
              </a:rPr>
              <a:t>Distribution: The balance distribution is heavily skewed to the right, with a concentration of individuals having low or no balances.</a:t>
            </a:r>
          </a:p>
          <a:p>
            <a:pPr algn="l">
              <a:lnSpc>
                <a:spcPts val="3072"/>
              </a:lnSpc>
            </a:pPr>
          </a:p>
          <a:p>
            <a:pPr algn="l">
              <a:lnSpc>
                <a:spcPts val="3072"/>
              </a:lnSpc>
            </a:pPr>
            <a:r>
              <a:rPr lang="en-US" sz="2226">
                <a:solidFill>
                  <a:srgbClr val="FFFFFF"/>
                </a:solidFill>
                <a:latin typeface="DM Sans"/>
                <a:ea typeface="DM Sans"/>
                <a:cs typeface="DM Sans"/>
                <a:sym typeface="DM Sans"/>
              </a:rPr>
              <a:t>Outliers: The presence of outliers on the higher end suggests that there are a few individuals with exceptionally high balances.</a:t>
            </a:r>
          </a:p>
          <a:p>
            <a:pPr algn="l">
              <a:lnSpc>
                <a:spcPts val="3072"/>
              </a:lnSpc>
            </a:pPr>
          </a:p>
          <a:p>
            <a:pPr algn="l">
              <a:lnSpc>
                <a:spcPts val="3072"/>
              </a:lnSpc>
            </a:pPr>
            <a:r>
              <a:rPr lang="en-US" sz="2226">
                <a:solidFill>
                  <a:srgbClr val="FFFFFF"/>
                </a:solidFill>
                <a:latin typeface="DM Sans"/>
                <a:ea typeface="DM Sans"/>
                <a:cs typeface="DM Sans"/>
                <a:sym typeface="DM Sans"/>
              </a:rPr>
              <a:t>Negative Balances: The negative values in the balance column indicate that some individuals might have debt.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637657" y="687383"/>
            <a:ext cx="6315436" cy="8841610"/>
          </a:xfrm>
          <a:custGeom>
            <a:avLst/>
            <a:gdLst/>
            <a:ahLst/>
            <a:cxnLst/>
            <a:rect r="r" b="b" t="t" l="l"/>
            <a:pathLst>
              <a:path h="8841610" w="6315436">
                <a:moveTo>
                  <a:pt x="0" y="0"/>
                </a:moveTo>
                <a:lnTo>
                  <a:pt x="6315436" y="0"/>
                </a:lnTo>
                <a:lnTo>
                  <a:pt x="6315436" y="8841610"/>
                </a:lnTo>
                <a:lnTo>
                  <a:pt x="0" y="8841610"/>
                </a:lnTo>
                <a:lnTo>
                  <a:pt x="0" y="0"/>
                </a:lnTo>
                <a:close/>
              </a:path>
            </a:pathLst>
          </a:custGeom>
          <a:blipFill>
            <a:blip r:embed="rId4"/>
            <a:stretch>
              <a:fillRect l="0" t="0" r="0" b="0"/>
            </a:stretch>
          </a:blipFill>
        </p:spPr>
      </p:sp>
      <p:sp>
        <p:nvSpPr>
          <p:cNvPr name="TextBox 8" id="8"/>
          <p:cNvSpPr txBox="true"/>
          <p:nvPr/>
        </p:nvSpPr>
        <p:spPr>
          <a:xfrm rot="0">
            <a:off x="0" y="677858"/>
            <a:ext cx="7079868" cy="291340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Log-Transformed Balance Distribution</a:t>
            </a:r>
          </a:p>
        </p:txBody>
      </p:sp>
      <p:sp>
        <p:nvSpPr>
          <p:cNvPr name="TextBox 9" id="9"/>
          <p:cNvSpPr txBox="true"/>
          <p:nvPr/>
        </p:nvSpPr>
        <p:spPr>
          <a:xfrm rot="0">
            <a:off x="309173" y="3583645"/>
            <a:ext cx="9257139" cy="4590179"/>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Transformat</a:t>
            </a:r>
            <a:r>
              <a:rPr lang="en-US" sz="2226">
                <a:solidFill>
                  <a:srgbClr val="FFFFFF"/>
                </a:solidFill>
                <a:latin typeface="DM Sans"/>
                <a:ea typeface="DM Sans"/>
                <a:cs typeface="DM Sans"/>
                <a:sym typeface="DM Sans"/>
              </a:rPr>
              <a:t>ion Effectiveness: The log transformation has successfully reduced the right-skewness of the balance distribution, making it more suitable for certain statistical analyses or machine learning models.</a:t>
            </a: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balances between 2 and 3.</a:t>
            </a: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both ends might indicate specific groups or demographics with unusually low or high balances.</a:t>
            </a:r>
          </a:p>
          <a:p>
            <a:pPr algn="l">
              <a:lnSpc>
                <a:spcPts val="307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820838"/>
            <a:ext cx="5824381" cy="8106531"/>
          </a:xfrm>
          <a:custGeom>
            <a:avLst/>
            <a:gdLst/>
            <a:ahLst/>
            <a:cxnLst/>
            <a:rect r="r" b="b" t="t" l="l"/>
            <a:pathLst>
              <a:path h="8106531" w="5824381">
                <a:moveTo>
                  <a:pt x="0" y="0"/>
                </a:moveTo>
                <a:lnTo>
                  <a:pt x="5824381" y="0"/>
                </a:lnTo>
                <a:lnTo>
                  <a:pt x="5824381" y="8106531"/>
                </a:lnTo>
                <a:lnTo>
                  <a:pt x="0" y="8106531"/>
                </a:lnTo>
                <a:lnTo>
                  <a:pt x="0" y="0"/>
                </a:lnTo>
                <a:close/>
              </a:path>
            </a:pathLst>
          </a:custGeom>
          <a:blipFill>
            <a:blip r:embed="rId4"/>
            <a:stretch>
              <a:fillRect l="0" t="0" r="0" b="0"/>
            </a:stretch>
          </a:blipFill>
        </p:spPr>
      </p:sp>
      <p:sp>
        <p:nvSpPr>
          <p:cNvPr name="TextBox 8" id="8"/>
          <p:cNvSpPr txBox="true"/>
          <p:nvPr/>
        </p:nvSpPr>
        <p:spPr>
          <a:xfrm rot="0">
            <a:off x="309173" y="1960529"/>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Call Duration</a:t>
            </a:r>
          </a:p>
        </p:txBody>
      </p:sp>
      <p:sp>
        <p:nvSpPr>
          <p:cNvPr name="TextBox 9" id="9"/>
          <p:cNvSpPr txBox="true"/>
          <p:nvPr/>
        </p:nvSpPr>
        <p:spPr>
          <a:xfrm rot="0">
            <a:off x="309173" y="3583645"/>
            <a:ext cx="9257139" cy="3439433"/>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marL="480766" indent="-240383" lvl="1">
              <a:lnSpc>
                <a:spcPts val="3072"/>
              </a:lnSpc>
              <a:buFont typeface="Arial"/>
              <a:buChar char="•"/>
            </a:pPr>
            <a:r>
              <a:rPr lang="en-US" sz="2226">
                <a:solidFill>
                  <a:srgbClr val="FFFFFF"/>
                </a:solidFill>
                <a:latin typeface="DM Sans"/>
                <a:ea typeface="DM Sans"/>
                <a:cs typeface="DM Sans"/>
                <a:sym typeface="DM Sans"/>
              </a:rPr>
              <a:t>Distribut</a:t>
            </a:r>
            <a:r>
              <a:rPr lang="en-US" sz="2226">
                <a:solidFill>
                  <a:srgbClr val="FFFFFF"/>
                </a:solidFill>
                <a:latin typeface="DM Sans"/>
                <a:ea typeface="DM Sans"/>
                <a:cs typeface="DM Sans"/>
                <a:sym typeface="DM Sans"/>
              </a:rPr>
              <a:t>ion: The call duration distribution is right-skewed, with a concentration of shorter calls and a few longer calls.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Central Tendency: The median call duration is around 16 minutes.</a:t>
            </a:r>
          </a:p>
          <a:p>
            <a:pPr algn="l">
              <a:lnSpc>
                <a:spcPts val="3072"/>
              </a:lnSpc>
            </a:pPr>
          </a:p>
          <a:p>
            <a:pPr algn="l" marL="480766"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the higher end might indicate specific types of calls or customer interactions.</a:t>
            </a:r>
          </a:p>
          <a:p>
            <a:pPr algn="l">
              <a:lnSpc>
                <a:spcPts val="307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416690"/>
            <a:ext cx="7093626" cy="9453620"/>
            <a:chOff x="0" y="0"/>
            <a:chExt cx="2692618" cy="3588431"/>
          </a:xfrm>
        </p:grpSpPr>
        <p:sp>
          <p:nvSpPr>
            <p:cNvPr name="Freeform 4" id="4"/>
            <p:cNvSpPr/>
            <p:nvPr/>
          </p:nvSpPr>
          <p:spPr>
            <a:xfrm flipH="false" flipV="false" rot="0">
              <a:off x="0" y="0"/>
              <a:ext cx="2692618" cy="3588431"/>
            </a:xfrm>
            <a:custGeom>
              <a:avLst/>
              <a:gdLst/>
              <a:ahLst/>
              <a:cxnLst/>
              <a:rect r="r" b="b" t="t" l="l"/>
              <a:pathLst>
                <a:path h="3588431" w="2692618">
                  <a:moveTo>
                    <a:pt x="0" y="0"/>
                  </a:moveTo>
                  <a:lnTo>
                    <a:pt x="2692618" y="0"/>
                  </a:lnTo>
                  <a:lnTo>
                    <a:pt x="2692618" y="3588431"/>
                  </a:lnTo>
                  <a:lnTo>
                    <a:pt x="0" y="358843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25187" y="904104"/>
            <a:ext cx="6118566" cy="8354196"/>
          </a:xfrm>
          <a:custGeom>
            <a:avLst/>
            <a:gdLst/>
            <a:ahLst/>
            <a:cxnLst/>
            <a:rect r="r" b="b" t="t" l="l"/>
            <a:pathLst>
              <a:path h="8354196" w="6118566">
                <a:moveTo>
                  <a:pt x="0" y="0"/>
                </a:moveTo>
                <a:lnTo>
                  <a:pt x="6118566" y="0"/>
                </a:lnTo>
                <a:lnTo>
                  <a:pt x="6118566" y="8354196"/>
                </a:lnTo>
                <a:lnTo>
                  <a:pt x="0" y="8354196"/>
                </a:lnTo>
                <a:lnTo>
                  <a:pt x="0" y="0"/>
                </a:lnTo>
                <a:close/>
              </a:path>
            </a:pathLst>
          </a:custGeom>
          <a:blipFill>
            <a:blip r:embed="rId4"/>
            <a:stretch>
              <a:fillRect l="0" t="0" r="0" b="0"/>
            </a:stretch>
          </a:blipFill>
        </p:spPr>
      </p:sp>
      <p:sp>
        <p:nvSpPr>
          <p:cNvPr name="TextBox 8" id="8"/>
          <p:cNvSpPr txBox="true"/>
          <p:nvPr/>
        </p:nvSpPr>
        <p:spPr>
          <a:xfrm rot="0">
            <a:off x="358823" y="904104"/>
            <a:ext cx="6616494" cy="2713820"/>
          </a:xfrm>
          <a:prstGeom prst="rect">
            <a:avLst/>
          </a:prstGeom>
        </p:spPr>
        <p:txBody>
          <a:bodyPr anchor="t" rtlCol="false" tIns="0" lIns="0" bIns="0" rIns="0">
            <a:spAutoFit/>
          </a:bodyPr>
          <a:lstStyle/>
          <a:p>
            <a:pPr algn="l" marL="0" indent="0" lvl="0">
              <a:lnSpc>
                <a:spcPts val="7207"/>
              </a:lnSpc>
              <a:spcBef>
                <a:spcPct val="0"/>
              </a:spcBef>
            </a:pPr>
            <a:r>
              <a:rPr lang="en-US" b="true" sz="6005">
                <a:solidFill>
                  <a:srgbClr val="56AEFF"/>
                </a:solidFill>
                <a:latin typeface="Now Bold"/>
                <a:ea typeface="Now Bold"/>
                <a:cs typeface="Now Bold"/>
                <a:sym typeface="Now Bold"/>
              </a:rPr>
              <a:t>Log-Transformed Call Duration Distribution</a:t>
            </a:r>
          </a:p>
        </p:txBody>
      </p:sp>
      <p:sp>
        <p:nvSpPr>
          <p:cNvPr name="TextBox 9" id="9"/>
          <p:cNvSpPr txBox="true"/>
          <p:nvPr/>
        </p:nvSpPr>
        <p:spPr>
          <a:xfrm rot="0">
            <a:off x="358823" y="3699230"/>
            <a:ext cx="9257139" cy="4559195"/>
          </a:xfrm>
          <a:prstGeom prst="rect">
            <a:avLst/>
          </a:prstGeom>
        </p:spPr>
        <p:txBody>
          <a:bodyPr anchor="t" rtlCol="false" tIns="0" lIns="0" bIns="0" rIns="0">
            <a:spAutoFit/>
          </a:bodyPr>
          <a:lstStyle/>
          <a:p>
            <a:pPr algn="l">
              <a:lnSpc>
                <a:spcPts val="3072"/>
              </a:lnSpc>
            </a:pPr>
            <a:r>
              <a:rPr lang="en-US" sz="2226">
                <a:solidFill>
                  <a:srgbClr val="FFFFFF"/>
                </a:solidFill>
                <a:latin typeface="DM Sans"/>
                <a:ea typeface="DM Sans"/>
                <a:cs typeface="DM Sans"/>
                <a:sym typeface="DM Sans"/>
              </a:rPr>
              <a:t>Key Insights:</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Transformation Effectiveness: The log transformation has successfully reduced the right-skewness of the call_duration distribution, making it more suitable for certain statistical analyses or machine learning models.</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Central Tendency: The majority of individuals have log-transformed call durations between 2 and 3.</a:t>
            </a:r>
          </a:p>
          <a:p>
            <a:pPr algn="l">
              <a:lnSpc>
                <a:spcPts val="3072"/>
              </a:lnSpc>
            </a:pPr>
          </a:p>
          <a:p>
            <a:pPr algn="l" marL="480765" indent="-240383" lvl="1">
              <a:lnSpc>
                <a:spcPts val="3072"/>
              </a:lnSpc>
              <a:buFont typeface="Arial"/>
              <a:buChar char="•"/>
            </a:pPr>
            <a:r>
              <a:rPr lang="en-US" sz="2226">
                <a:solidFill>
                  <a:srgbClr val="FFFFFF"/>
                </a:solidFill>
                <a:latin typeface="DM Sans"/>
                <a:ea typeface="DM Sans"/>
                <a:cs typeface="DM Sans"/>
                <a:sym typeface="DM Sans"/>
              </a:rPr>
              <a:t>Outliers: The presence of outliers on the lower end might indicate specific types of calls or customer interactions.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6513875" y="4051481"/>
            <a:ext cx="10381198"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BIVARIATE ANALYSIS</a:t>
            </a:r>
          </a:p>
        </p:txBody>
      </p:sp>
      <p:sp>
        <p:nvSpPr>
          <p:cNvPr name="TextBox 6" id="6"/>
          <p:cNvSpPr txBox="true"/>
          <p:nvPr/>
        </p:nvSpPr>
        <p:spPr>
          <a:xfrm rot="0">
            <a:off x="7337695" y="5014306"/>
            <a:ext cx="8733558" cy="2440899"/>
          </a:xfrm>
          <a:prstGeom prst="rect">
            <a:avLst/>
          </a:prstGeom>
        </p:spPr>
        <p:txBody>
          <a:bodyPr anchor="t" rtlCol="false" tIns="0" lIns="0" bIns="0" rIns="0">
            <a:spAutoFit/>
          </a:bodyPr>
          <a:lstStyle/>
          <a:p>
            <a:pPr algn="ctr">
              <a:lnSpc>
                <a:spcPts val="3299"/>
              </a:lnSpc>
            </a:pPr>
            <a:r>
              <a:rPr lang="en-US" sz="2390" spc="234">
                <a:solidFill>
                  <a:srgbClr val="F5FFF5"/>
                </a:solidFill>
                <a:latin typeface="DM Sans"/>
                <a:ea typeface="DM Sans"/>
                <a:cs typeface="DM Sans"/>
                <a:sym typeface="DM Sans"/>
              </a:rPr>
              <a:t>Exploring Relationships </a:t>
            </a:r>
          </a:p>
          <a:p>
            <a:pPr algn="l">
              <a:lnSpc>
                <a:spcPts val="3299"/>
              </a:lnSpc>
            </a:pP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Target Variable: response (whether the customer subscribed to a term deposit)</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Independent Variables: age, job, education, marital</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194649"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657" y="1494133"/>
            <a:ext cx="7093626" cy="6503477"/>
            <a:chOff x="0" y="0"/>
            <a:chExt cx="2692618" cy="2468608"/>
          </a:xfrm>
        </p:grpSpPr>
        <p:sp>
          <p:nvSpPr>
            <p:cNvPr name="Freeform 4" id="4"/>
            <p:cNvSpPr/>
            <p:nvPr/>
          </p:nvSpPr>
          <p:spPr>
            <a:xfrm flipH="false" flipV="false" rot="0">
              <a:off x="0" y="0"/>
              <a:ext cx="2692618" cy="2468608"/>
            </a:xfrm>
            <a:custGeom>
              <a:avLst/>
              <a:gdLst/>
              <a:ahLst/>
              <a:cxnLst/>
              <a:rect r="r" b="b" t="t" l="l"/>
              <a:pathLst>
                <a:path h="2468608" w="2692618">
                  <a:moveTo>
                    <a:pt x="0" y="0"/>
                  </a:moveTo>
                  <a:lnTo>
                    <a:pt x="2692618" y="0"/>
                  </a:lnTo>
                  <a:lnTo>
                    <a:pt x="2692618"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692618"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637657" y="1970054"/>
            <a:ext cx="7034644" cy="5640166"/>
          </a:xfrm>
          <a:custGeom>
            <a:avLst/>
            <a:gdLst/>
            <a:ahLst/>
            <a:cxnLst/>
            <a:rect r="r" b="b" t="t" l="l"/>
            <a:pathLst>
              <a:path h="5640166" w="7034644">
                <a:moveTo>
                  <a:pt x="0" y="0"/>
                </a:moveTo>
                <a:lnTo>
                  <a:pt x="7034643" y="0"/>
                </a:lnTo>
                <a:lnTo>
                  <a:pt x="7034643" y="5640166"/>
                </a:lnTo>
                <a:lnTo>
                  <a:pt x="0" y="5640166"/>
                </a:lnTo>
                <a:lnTo>
                  <a:pt x="0" y="0"/>
                </a:lnTo>
                <a:close/>
              </a:path>
            </a:pathLst>
          </a:custGeom>
          <a:blipFill>
            <a:blip r:embed="rId4"/>
            <a:stretch>
              <a:fillRect l="0" t="0" r="0" b="0"/>
            </a:stretch>
          </a:blipFill>
        </p:spPr>
      </p:sp>
      <p:sp>
        <p:nvSpPr>
          <p:cNvPr name="TextBox 8" id="8"/>
          <p:cNvSpPr txBox="true"/>
          <p:nvPr/>
        </p:nvSpPr>
        <p:spPr>
          <a:xfrm rot="0">
            <a:off x="309173" y="1960529"/>
            <a:ext cx="7079868"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Age Vs Response</a:t>
            </a:r>
          </a:p>
        </p:txBody>
      </p:sp>
      <p:sp>
        <p:nvSpPr>
          <p:cNvPr name="TextBox 9" id="9"/>
          <p:cNvSpPr txBox="true"/>
          <p:nvPr/>
        </p:nvSpPr>
        <p:spPr>
          <a:xfrm rot="0">
            <a:off x="309173" y="3362320"/>
            <a:ext cx="9526086" cy="4553105"/>
          </a:xfrm>
          <a:prstGeom prst="rect">
            <a:avLst/>
          </a:prstGeom>
        </p:spPr>
        <p:txBody>
          <a:bodyPr anchor="t" rtlCol="false" tIns="0" lIns="0" bIns="0" rIns="0">
            <a:spAutoFit/>
          </a:bodyPr>
          <a:lstStyle/>
          <a:p>
            <a:pPr algn="l">
              <a:lnSpc>
                <a:spcPts val="2811"/>
              </a:lnSpc>
            </a:pPr>
            <a:r>
              <a:rPr lang="en-US" sz="2037">
                <a:solidFill>
                  <a:srgbClr val="FFFFFF"/>
                </a:solidFill>
                <a:latin typeface="DM Sans"/>
                <a:ea typeface="DM Sans"/>
                <a:cs typeface="DM Sans"/>
                <a:sym typeface="DM Sans"/>
              </a:rPr>
              <a:t>Insight:</a:t>
            </a:r>
          </a:p>
          <a:p>
            <a:pPr algn="l">
              <a:lnSpc>
                <a:spcPts val="2811"/>
              </a:lnSpc>
            </a:pPr>
          </a:p>
          <a:p>
            <a:pPr algn="l">
              <a:lnSpc>
                <a:spcPts val="2811"/>
              </a:lnSpc>
            </a:pPr>
            <a:r>
              <a:rPr lang="en-US" sz="2037">
                <a:solidFill>
                  <a:srgbClr val="FFFFFF"/>
                </a:solidFill>
                <a:latin typeface="DM Sans"/>
                <a:ea typeface="DM Sans"/>
                <a:cs typeface="DM Sans"/>
                <a:sym typeface="DM Sans"/>
              </a:rPr>
              <a:t>Age Distribution: The heatmap shows that the majority of observations fall within the age range of 30 to 45.</a:t>
            </a:r>
          </a:p>
          <a:p>
            <a:pPr algn="l">
              <a:lnSpc>
                <a:spcPts val="2811"/>
              </a:lnSpc>
            </a:pPr>
            <a:r>
              <a:rPr lang="en-US" sz="2037">
                <a:solidFill>
                  <a:srgbClr val="FFFFFF"/>
                </a:solidFill>
                <a:latin typeface="DM Sans"/>
                <a:ea typeface="DM Sans"/>
                <a:cs typeface="DM Sans"/>
                <a:sym typeface="DM Sans"/>
              </a:rPr>
              <a:t>Response Patterns: The color intensity reveals that a higher number of individuals within the age range of 30 to 45 have responded positively ("yes").</a:t>
            </a:r>
          </a:p>
          <a:p>
            <a:pPr algn="l">
              <a:lnSpc>
                <a:spcPts val="2811"/>
              </a:lnSpc>
            </a:pPr>
          </a:p>
          <a:p>
            <a:pPr algn="l">
              <a:lnSpc>
                <a:spcPts val="2811"/>
              </a:lnSpc>
            </a:pPr>
            <a:r>
              <a:rPr lang="en-US" sz="2037">
                <a:solidFill>
                  <a:srgbClr val="FFFFFF"/>
                </a:solidFill>
                <a:latin typeface="DM Sans"/>
                <a:ea typeface="DM Sans"/>
                <a:cs typeface="DM Sans"/>
                <a:sym typeface="DM Sans"/>
              </a:rPr>
              <a:t>Age-Specific Trends: There appear to be some variations in response rates across different age groups. For example, the age group 30-33 seems to have a particularly high proportion of positive responses.</a:t>
            </a:r>
          </a:p>
          <a:p>
            <a:pPr algn="l">
              <a:lnSpc>
                <a:spcPts val="2811"/>
              </a:lnSpc>
            </a:pPr>
          </a:p>
          <a:p>
            <a:pPr algn="l">
              <a:lnSpc>
                <a:spcPts val="2811"/>
              </a:lnSpc>
            </a:pPr>
            <a:r>
              <a:rPr lang="en-US" sz="2037">
                <a:solidFill>
                  <a:srgbClr val="FFFFFF"/>
                </a:solidFill>
                <a:latin typeface="DM Sans"/>
                <a:ea typeface="DM Sans"/>
                <a:cs typeface="DM Sans"/>
                <a:sym typeface="DM Sans"/>
              </a:rPr>
              <a:t>Targeted Marketing: The heatmap suggests that the age group of 30-45 might be a particularly effective target for marketing campaigns or promotions.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037007" y="2807013"/>
            <a:ext cx="0" cy="4676296"/>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693540" y="5457305"/>
            <a:ext cx="4026849" cy="1915689"/>
          </a:xfrm>
          <a:prstGeom prst="rect">
            <a:avLst/>
          </a:prstGeom>
        </p:spPr>
        <p:txBody>
          <a:bodyPr anchor="t" rtlCol="false" tIns="0" lIns="0" bIns="0" rIns="0">
            <a:spAutoFit/>
          </a:bodyPr>
          <a:lstStyle/>
          <a:p>
            <a:pPr algn="l" marL="0" indent="0" lvl="0">
              <a:lnSpc>
                <a:spcPts val="2229"/>
              </a:lnSpc>
              <a:spcBef>
                <a:spcPct val="0"/>
              </a:spcBef>
            </a:pPr>
            <a:r>
              <a:rPr lang="en-US" sz="1615">
                <a:solidFill>
                  <a:srgbClr val="FFFFFF"/>
                </a:solidFill>
                <a:latin typeface="DM Sans"/>
                <a:ea typeface="DM Sans"/>
                <a:cs typeface="DM Sans"/>
                <a:sym typeface="DM Sans"/>
              </a:rPr>
              <a:t>A comprehensive Exploratory Data Analysis (EDA) will be performed on the campaign dataset to identify patterns in customer demographics and temporal trends, providing actionable insights to boost the positive response rate and improve the bank's marketing strategy.</a:t>
            </a:r>
          </a:p>
        </p:txBody>
      </p:sp>
      <p:sp>
        <p:nvSpPr>
          <p:cNvPr name="Freeform 4" id="4"/>
          <p:cNvSpPr/>
          <p:nvPr/>
        </p:nvSpPr>
        <p:spPr>
          <a:xfrm flipH="false" flipV="false" rot="0">
            <a:off x="9144000" y="2805352"/>
            <a:ext cx="837406" cy="1212035"/>
          </a:xfrm>
          <a:custGeom>
            <a:avLst/>
            <a:gdLst/>
            <a:ahLst/>
            <a:cxnLst/>
            <a:rect r="r" b="b" t="t" l="l"/>
            <a:pathLst>
              <a:path h="1212035" w="837406">
                <a:moveTo>
                  <a:pt x="0" y="0"/>
                </a:moveTo>
                <a:lnTo>
                  <a:pt x="837406" y="0"/>
                </a:lnTo>
                <a:lnTo>
                  <a:pt x="837406" y="1212035"/>
                </a:lnTo>
                <a:lnTo>
                  <a:pt x="0" y="1212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98148" y="2807013"/>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1" id="11"/>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2" id="12"/>
          <p:cNvGrpSpPr/>
          <p:nvPr/>
        </p:nvGrpSpPr>
        <p:grpSpPr>
          <a:xfrm rot="0">
            <a:off x="11807534" y="0"/>
            <a:ext cx="6254290" cy="10287000"/>
            <a:chOff x="0" y="0"/>
            <a:chExt cx="3860673" cy="6350000"/>
          </a:xfrm>
        </p:grpSpPr>
        <p:sp>
          <p:nvSpPr>
            <p:cNvPr name="Freeform 13" id="13"/>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9"/>
              <a:stretch>
                <a:fillRect l="-73436" t="0" r="-73436" b="0"/>
              </a:stretch>
            </a:blipFill>
          </p:spPr>
        </p:sp>
      </p:grpSp>
      <p:sp>
        <p:nvSpPr>
          <p:cNvPr name="Freeform 14" id="1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5" id="15"/>
          <p:cNvGrpSpPr/>
          <p:nvPr/>
        </p:nvGrpSpPr>
        <p:grpSpPr>
          <a:xfrm rot="-10800000">
            <a:off x="15966396" y="9258300"/>
            <a:ext cx="13457996" cy="3264379"/>
            <a:chOff x="0" y="0"/>
            <a:chExt cx="17943995" cy="4352506"/>
          </a:xfrm>
        </p:grpSpPr>
        <p:sp>
          <p:nvSpPr>
            <p:cNvPr name="Freeform 16" id="16"/>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8" id="18"/>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20" id="20"/>
          <p:cNvSpPr txBox="true"/>
          <p:nvPr/>
        </p:nvSpPr>
        <p:spPr>
          <a:xfrm rot="0">
            <a:off x="1120768" y="1082684"/>
            <a:ext cx="12418388"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ABOUT THE ANALYSIS</a:t>
            </a:r>
          </a:p>
        </p:txBody>
      </p:sp>
      <p:sp>
        <p:nvSpPr>
          <p:cNvPr name="TextBox 21" id="21"/>
          <p:cNvSpPr txBox="true"/>
          <p:nvPr/>
        </p:nvSpPr>
        <p:spPr>
          <a:xfrm rot="0">
            <a:off x="2783309" y="5457305"/>
            <a:ext cx="4026849" cy="2191914"/>
          </a:xfrm>
          <a:prstGeom prst="rect">
            <a:avLst/>
          </a:prstGeom>
        </p:spPr>
        <p:txBody>
          <a:bodyPr anchor="t" rtlCol="false" tIns="0" lIns="0" bIns="0" rIns="0">
            <a:spAutoFit/>
          </a:bodyPr>
          <a:lstStyle/>
          <a:p>
            <a:pPr algn="l" marL="0" indent="0" lvl="0">
              <a:lnSpc>
                <a:spcPts val="2229"/>
              </a:lnSpc>
              <a:spcBef>
                <a:spcPct val="0"/>
              </a:spcBef>
            </a:pPr>
            <a:r>
              <a:rPr lang="en-US" sz="1615">
                <a:solidFill>
                  <a:srgbClr val="FFFFFF"/>
                </a:solidFill>
                <a:latin typeface="DM Sans"/>
                <a:ea typeface="DM Sans"/>
                <a:cs typeface="DM Sans"/>
                <a:sym typeface="DM Sans"/>
              </a:rPr>
              <a:t>The bank aims to enhance its revenue through a cost-efficient telemarketing campaign focused on term deposits among existing customers. Term deposits, being fixed investments with predetermined interest rates, help strengthen long-term customer relationships.</a:t>
            </a:r>
          </a:p>
        </p:txBody>
      </p:sp>
      <p:sp>
        <p:nvSpPr>
          <p:cNvPr name="TextBox 22" id="22"/>
          <p:cNvSpPr txBox="true"/>
          <p:nvPr/>
        </p:nvSpPr>
        <p:spPr>
          <a:xfrm rot="0">
            <a:off x="2783309" y="4596920"/>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BANK’S OBJECTIVE</a:t>
            </a:r>
          </a:p>
        </p:txBody>
      </p:sp>
      <p:sp>
        <p:nvSpPr>
          <p:cNvPr name="TextBox 23" id="23"/>
          <p:cNvSpPr txBox="true"/>
          <p:nvPr/>
        </p:nvSpPr>
        <p:spPr>
          <a:xfrm rot="0">
            <a:off x="7693540" y="4596920"/>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ANALYTICAL APPROACH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52886" y="2247736"/>
            <a:ext cx="6463168" cy="4996272"/>
          </a:xfrm>
          <a:custGeom>
            <a:avLst/>
            <a:gdLst/>
            <a:ahLst/>
            <a:cxnLst/>
            <a:rect r="r" b="b" t="t" l="l"/>
            <a:pathLst>
              <a:path h="4996272" w="6463168">
                <a:moveTo>
                  <a:pt x="0" y="0"/>
                </a:moveTo>
                <a:lnTo>
                  <a:pt x="6463168" y="0"/>
                </a:lnTo>
                <a:lnTo>
                  <a:pt x="6463168" y="4996272"/>
                </a:lnTo>
                <a:lnTo>
                  <a:pt x="0" y="4996272"/>
                </a:lnTo>
                <a:lnTo>
                  <a:pt x="0" y="0"/>
                </a:lnTo>
                <a:close/>
              </a:path>
            </a:pathLst>
          </a:custGeom>
          <a:blipFill>
            <a:blip r:embed="rId4"/>
            <a:stretch>
              <a:fillRect l="0" t="0" r="0" b="0"/>
            </a:stretch>
          </a:blipFill>
        </p:spPr>
      </p:sp>
      <p:sp>
        <p:nvSpPr>
          <p:cNvPr name="TextBox 8" id="8"/>
          <p:cNvSpPr txBox="true"/>
          <p:nvPr/>
        </p:nvSpPr>
        <p:spPr>
          <a:xfrm rot="0">
            <a:off x="0" y="1270252"/>
            <a:ext cx="8285579" cy="977484"/>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Jobs Vs Response</a:t>
            </a:r>
          </a:p>
        </p:txBody>
      </p:sp>
      <p:sp>
        <p:nvSpPr>
          <p:cNvPr name="TextBox 9" id="9"/>
          <p:cNvSpPr txBox="true"/>
          <p:nvPr/>
        </p:nvSpPr>
        <p:spPr>
          <a:xfrm rot="0">
            <a:off x="135611" y="2385121"/>
            <a:ext cx="10502046" cy="561248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Job Distribution: The most common jobs appear to be "management" and "blue-collar."</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certain jobs might have a higher or lower propensity to respond positively ("yes"). For example, "management" and "technician" seem to have a relatively higher proportion of positive responses.</a:t>
            </a:r>
          </a:p>
          <a:p>
            <a:pPr algn="l">
              <a:lnSpc>
                <a:spcPts val="2835"/>
              </a:lnSpc>
            </a:pPr>
          </a:p>
          <a:p>
            <a:pPr algn="l">
              <a:lnSpc>
                <a:spcPts val="2835"/>
              </a:lnSpc>
            </a:pPr>
            <a:r>
              <a:rPr lang="en-US" sz="2054">
                <a:solidFill>
                  <a:srgbClr val="FFFFFF"/>
                </a:solidFill>
                <a:latin typeface="DM Sans"/>
                <a:ea typeface="DM Sans"/>
                <a:cs typeface="DM Sans"/>
                <a:sym typeface="DM Sans"/>
              </a:rPr>
              <a:t>Class Imbalance: Within each job category, there might be a class imbalance between "no" and "yes" responses.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The plot suggests that certain job categories might be more receptive to marketing campaigns or promotions.</a:t>
            </a:r>
          </a:p>
          <a:p>
            <a:pPr algn="l">
              <a:lnSpc>
                <a:spcPts val="2835"/>
              </a:lnSpc>
            </a:pPr>
          </a:p>
          <a:p>
            <a:pPr algn="l">
              <a:lnSpc>
                <a:spcPts val="2835"/>
              </a:lnSpc>
            </a:pPr>
            <a:r>
              <a:rPr lang="en-US" sz="2054">
                <a:solidFill>
                  <a:srgbClr val="FFFFFF"/>
                </a:solidFill>
                <a:latin typeface="DM Sans"/>
                <a:ea typeface="DM Sans"/>
                <a:cs typeface="DM Sans"/>
                <a:sym typeface="DM Sans"/>
              </a:rPr>
              <a:t>Customer Segmentation: You could segment your customers based on their jobs to tailor marketing strategies or product offerings.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52886" y="2139322"/>
            <a:ext cx="6654005" cy="5117596"/>
          </a:xfrm>
          <a:custGeom>
            <a:avLst/>
            <a:gdLst/>
            <a:ahLst/>
            <a:cxnLst/>
            <a:rect r="r" b="b" t="t" l="l"/>
            <a:pathLst>
              <a:path h="5117596" w="6654005">
                <a:moveTo>
                  <a:pt x="0" y="0"/>
                </a:moveTo>
                <a:lnTo>
                  <a:pt x="6654005" y="0"/>
                </a:lnTo>
                <a:lnTo>
                  <a:pt x="6654005" y="5117596"/>
                </a:lnTo>
                <a:lnTo>
                  <a:pt x="0" y="5117596"/>
                </a:lnTo>
                <a:lnTo>
                  <a:pt x="0" y="0"/>
                </a:lnTo>
                <a:close/>
              </a:path>
            </a:pathLst>
          </a:custGeom>
          <a:blipFill>
            <a:blip r:embed="rId4"/>
            <a:stretch>
              <a:fillRect l="0" t="0" r="0" b="0"/>
            </a:stretch>
          </a:blipFill>
        </p:spPr>
      </p:sp>
      <p:sp>
        <p:nvSpPr>
          <p:cNvPr name="TextBox 8" id="8"/>
          <p:cNvSpPr txBox="true"/>
          <p:nvPr/>
        </p:nvSpPr>
        <p:spPr>
          <a:xfrm rot="0">
            <a:off x="0" y="705877"/>
            <a:ext cx="8285579"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Education Vs Response</a:t>
            </a:r>
          </a:p>
        </p:txBody>
      </p:sp>
      <p:sp>
        <p:nvSpPr>
          <p:cNvPr name="TextBox 9" id="9"/>
          <p:cNvSpPr txBox="true"/>
          <p:nvPr/>
        </p:nvSpPr>
        <p:spPr>
          <a:xfrm rot="0">
            <a:off x="186918" y="3216284"/>
            <a:ext cx="10502046" cy="455848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Qualification Distribution: The majority of individuals have an "educated" qualification, followed by "unknown" and "uneducated."</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individuals with an "educated" qualification have a higher proportion of positive responses ("yes") compared to those with "unknown" or "uneducated" qualifications.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The plot suggests that individuals with an "educated" qualification might be a more receptive target for marketing campaigns or promotions.</a:t>
            </a:r>
          </a:p>
          <a:p>
            <a:pPr algn="l">
              <a:lnSpc>
                <a:spcPts val="2835"/>
              </a:lnSpc>
            </a:pPr>
            <a:r>
              <a:rPr lang="en-US" sz="2054">
                <a:solidFill>
                  <a:srgbClr val="FFFFFF"/>
                </a:solidFill>
                <a:latin typeface="DM Sans"/>
                <a:ea typeface="DM Sans"/>
                <a:cs typeface="DM Sans"/>
                <a:sym typeface="DM Sans"/>
              </a:rPr>
              <a:t>Customer Segmentation: You could segment your customers based on their qualifications to tailor marketing strategies or product offerings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14064" y="2139322"/>
            <a:ext cx="6256041" cy="5068057"/>
          </a:xfrm>
          <a:custGeom>
            <a:avLst/>
            <a:gdLst/>
            <a:ahLst/>
            <a:cxnLst/>
            <a:rect r="r" b="b" t="t" l="l"/>
            <a:pathLst>
              <a:path h="5068057" w="6256041">
                <a:moveTo>
                  <a:pt x="0" y="0"/>
                </a:moveTo>
                <a:lnTo>
                  <a:pt x="6256041" y="0"/>
                </a:lnTo>
                <a:lnTo>
                  <a:pt x="6256041" y="5068057"/>
                </a:lnTo>
                <a:lnTo>
                  <a:pt x="0" y="5068057"/>
                </a:lnTo>
                <a:lnTo>
                  <a:pt x="0" y="0"/>
                </a:lnTo>
                <a:close/>
              </a:path>
            </a:pathLst>
          </a:custGeom>
          <a:blipFill>
            <a:blip r:embed="rId4"/>
            <a:stretch>
              <a:fillRect l="-2665" t="0" r="-2665" b="0"/>
            </a:stretch>
          </a:blipFill>
        </p:spPr>
      </p:sp>
      <p:sp>
        <p:nvSpPr>
          <p:cNvPr name="TextBox 8" id="8"/>
          <p:cNvSpPr txBox="true"/>
          <p:nvPr/>
        </p:nvSpPr>
        <p:spPr>
          <a:xfrm rot="0">
            <a:off x="186918" y="1308940"/>
            <a:ext cx="8285579"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Marital Vs Response</a:t>
            </a:r>
          </a:p>
        </p:txBody>
      </p:sp>
      <p:sp>
        <p:nvSpPr>
          <p:cNvPr name="TextBox 9" id="9"/>
          <p:cNvSpPr txBox="true"/>
          <p:nvPr/>
        </p:nvSpPr>
        <p:spPr>
          <a:xfrm rot="0">
            <a:off x="186918" y="3693483"/>
            <a:ext cx="10502046" cy="420714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Marital Status Distribution: The majority of individuals are married, followed by single and divorced.</a:t>
            </a:r>
          </a:p>
          <a:p>
            <a:pPr algn="l">
              <a:lnSpc>
                <a:spcPts val="2835"/>
              </a:lnSpc>
            </a:pPr>
          </a:p>
          <a:p>
            <a:pPr algn="l">
              <a:lnSpc>
                <a:spcPts val="2835"/>
              </a:lnSpc>
            </a:pPr>
            <a:r>
              <a:rPr lang="en-US" sz="2054">
                <a:solidFill>
                  <a:srgbClr val="FFFFFF"/>
                </a:solidFill>
                <a:latin typeface="DM Sans"/>
                <a:ea typeface="DM Sans"/>
                <a:cs typeface="DM Sans"/>
                <a:sym typeface="DM Sans"/>
              </a:rPr>
              <a:t>Response Patterns: The plot shows that married individuals have a slightly higher proportion of positive responses ("yes") compared to single or divorced individuals. However, the differences are not as pronounced as in some of the other categorical variables.</a:t>
            </a:r>
          </a:p>
          <a:p>
            <a:pPr algn="l">
              <a:lnSpc>
                <a:spcPts val="2835"/>
              </a:lnSpc>
            </a:pPr>
          </a:p>
          <a:p>
            <a:pPr algn="l">
              <a:lnSpc>
                <a:spcPts val="2835"/>
              </a:lnSpc>
            </a:pPr>
            <a:r>
              <a:rPr lang="en-US" sz="2054">
                <a:solidFill>
                  <a:srgbClr val="FFFFFF"/>
                </a:solidFill>
                <a:latin typeface="DM Sans"/>
                <a:ea typeface="DM Sans"/>
                <a:cs typeface="DM Sans"/>
                <a:sym typeface="DM Sans"/>
              </a:rPr>
              <a:t>Targeted Marketing: While there might be some slight differences in response rates based on marital status.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179897" y="2924373"/>
            <a:ext cx="12433472" cy="2001850"/>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CATEGORICAL VARIABLES ANALYSIS</a:t>
            </a:r>
          </a:p>
        </p:txBody>
      </p:sp>
      <p:sp>
        <p:nvSpPr>
          <p:cNvPr name="TextBox 6" id="6"/>
          <p:cNvSpPr txBox="true"/>
          <p:nvPr/>
        </p:nvSpPr>
        <p:spPr>
          <a:xfrm rot="0">
            <a:off x="9144000" y="5105400"/>
            <a:ext cx="8733558" cy="1212174"/>
          </a:xfrm>
          <a:prstGeom prst="rect">
            <a:avLst/>
          </a:prstGeom>
        </p:spPr>
        <p:txBody>
          <a:bodyPr anchor="t" rtlCol="false" tIns="0" lIns="0" bIns="0" rIns="0">
            <a:spAutoFit/>
          </a:bodyPr>
          <a:lstStyle/>
          <a:p>
            <a:pPr algn="l">
              <a:lnSpc>
                <a:spcPts val="3299"/>
              </a:lnSpc>
            </a:pPr>
            <a:r>
              <a:rPr lang="en-US" sz="2390" spc="234">
                <a:solidFill>
                  <a:srgbClr val="F5FFF5"/>
                </a:solidFill>
                <a:latin typeface="DM Sans"/>
                <a:ea typeface="DM Sans"/>
                <a:cs typeface="DM Sans"/>
                <a:sym typeface="DM Sans"/>
              </a:rPr>
              <a:t>Relevant columns: job, qualification, marital, response (target variable) </a:t>
            </a:r>
          </a:p>
          <a:p>
            <a:pPr algn="l">
              <a:lnSpc>
                <a:spcPts val="3299"/>
              </a:lnSpc>
            </a:pPr>
            <a:r>
              <a:rPr lang="en-US" sz="2390" spc="234">
                <a:solidFill>
                  <a:srgbClr val="F5FFF5"/>
                </a:solidFill>
                <a:latin typeface="DM Sans"/>
                <a:ea typeface="DM Sans"/>
                <a:cs typeface="DM Sans"/>
                <a:sym typeface="DM Sans"/>
              </a:rPr>
              <a:t>Investigating Distributions</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16990" y="1186776"/>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494133"/>
            <a:ext cx="6778397" cy="6503477"/>
            <a:chOff x="0" y="0"/>
            <a:chExt cx="2572963" cy="2468608"/>
          </a:xfrm>
        </p:grpSpPr>
        <p:sp>
          <p:nvSpPr>
            <p:cNvPr name="Freeform 4" id="4"/>
            <p:cNvSpPr/>
            <p:nvPr/>
          </p:nvSpPr>
          <p:spPr>
            <a:xfrm flipH="false" flipV="false" rot="0">
              <a:off x="0" y="0"/>
              <a:ext cx="2572963" cy="2468608"/>
            </a:xfrm>
            <a:custGeom>
              <a:avLst/>
              <a:gdLst/>
              <a:ahLst/>
              <a:cxnLst/>
              <a:rect r="r" b="b" t="t" l="l"/>
              <a:pathLst>
                <a:path h="2468608" w="2572963">
                  <a:moveTo>
                    <a:pt x="0" y="0"/>
                  </a:moveTo>
                  <a:lnTo>
                    <a:pt x="2572963" y="0"/>
                  </a:lnTo>
                  <a:lnTo>
                    <a:pt x="2572963" y="2468608"/>
                  </a:lnTo>
                  <a:lnTo>
                    <a:pt x="0" y="24686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5067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12683" y="2286425"/>
            <a:ext cx="6149579" cy="4681949"/>
          </a:xfrm>
          <a:custGeom>
            <a:avLst/>
            <a:gdLst/>
            <a:ahLst/>
            <a:cxnLst/>
            <a:rect r="r" b="b" t="t" l="l"/>
            <a:pathLst>
              <a:path h="4681949" w="6149579">
                <a:moveTo>
                  <a:pt x="0" y="0"/>
                </a:moveTo>
                <a:lnTo>
                  <a:pt x="6149579" y="0"/>
                </a:lnTo>
                <a:lnTo>
                  <a:pt x="6149579" y="4681948"/>
                </a:lnTo>
                <a:lnTo>
                  <a:pt x="0" y="4681948"/>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Job Types</a:t>
            </a:r>
          </a:p>
        </p:txBody>
      </p:sp>
      <p:sp>
        <p:nvSpPr>
          <p:cNvPr name="TextBox 9" id="9"/>
          <p:cNvSpPr txBox="true"/>
          <p:nvPr/>
        </p:nvSpPr>
        <p:spPr>
          <a:xfrm rot="0">
            <a:off x="186918" y="2845208"/>
            <a:ext cx="10502046" cy="490981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Job Distribution: The most common jobs appear to be "management" and "technician," followed by "blue-collar" and "retired."</a:t>
            </a:r>
          </a:p>
          <a:p>
            <a:pPr algn="l">
              <a:lnSpc>
                <a:spcPts val="2835"/>
              </a:lnSpc>
            </a:pPr>
          </a:p>
          <a:p>
            <a:pPr algn="l">
              <a:lnSpc>
                <a:spcPts val="2835"/>
              </a:lnSpc>
            </a:pPr>
            <a:r>
              <a:rPr lang="en-US" sz="2054">
                <a:solidFill>
                  <a:srgbClr val="FFFFFF"/>
                </a:solidFill>
                <a:latin typeface="DM Sans"/>
                <a:ea typeface="DM Sans"/>
                <a:cs typeface="DM Sans"/>
                <a:sym typeface="DM Sans"/>
              </a:rPr>
              <a:t>Job Frequency: Some job categories have relatively low frequencies, such as "unknown" and "housemaid."</a:t>
            </a:r>
          </a:p>
          <a:p>
            <a:pPr algn="l">
              <a:lnSpc>
                <a:spcPts val="2835"/>
              </a:lnSpc>
            </a:pPr>
            <a:r>
              <a:rPr lang="en-US" sz="2054">
                <a:solidFill>
                  <a:srgbClr val="FFFFFF"/>
                </a:solidFill>
                <a:latin typeface="DM Sans"/>
                <a:ea typeface="DM Sans"/>
                <a:cs typeface="DM Sans"/>
                <a:sym typeface="DM Sans"/>
              </a:rPr>
              <a:t>Insights:</a:t>
            </a:r>
          </a:p>
          <a:p>
            <a:pPr algn="l">
              <a:lnSpc>
                <a:spcPts val="2835"/>
              </a:lnSpc>
            </a:pPr>
          </a:p>
          <a:p>
            <a:pPr algn="l">
              <a:lnSpc>
                <a:spcPts val="2835"/>
              </a:lnSpc>
            </a:pPr>
            <a:r>
              <a:rPr lang="en-US" sz="2054">
                <a:solidFill>
                  <a:srgbClr val="FFFFFF"/>
                </a:solidFill>
                <a:latin typeface="DM Sans"/>
                <a:ea typeface="DM Sans"/>
                <a:cs typeface="DM Sans"/>
                <a:sym typeface="DM Sans"/>
              </a:rPr>
              <a:t>Customer Segmentation: The distribution of job types can provide insights into the target audience for your products or services.</a:t>
            </a:r>
          </a:p>
          <a:p>
            <a:pPr algn="l">
              <a:lnSpc>
                <a:spcPts val="2835"/>
              </a:lnSpc>
            </a:pPr>
          </a:p>
          <a:p>
            <a:pPr algn="l">
              <a:lnSpc>
                <a:spcPts val="2835"/>
              </a:lnSpc>
            </a:pPr>
            <a:r>
              <a:rPr lang="en-US" sz="2054">
                <a:solidFill>
                  <a:srgbClr val="FFFFFF"/>
                </a:solidFill>
                <a:latin typeface="DM Sans"/>
                <a:ea typeface="DM Sans"/>
                <a:cs typeface="DM Sans"/>
                <a:sym typeface="DM Sans"/>
              </a:rPr>
              <a:t>Marketing Targeting: You could tailor your marketing efforts to specific job categories based on their prevalence in your dataset.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981548"/>
            <a:ext cx="6778397" cy="5400380"/>
            <a:chOff x="0" y="0"/>
            <a:chExt cx="2572963" cy="2049891"/>
          </a:xfrm>
        </p:grpSpPr>
        <p:sp>
          <p:nvSpPr>
            <p:cNvPr name="Freeform 4" id="4"/>
            <p:cNvSpPr/>
            <p:nvPr/>
          </p:nvSpPr>
          <p:spPr>
            <a:xfrm flipH="false" flipV="false" rot="0">
              <a:off x="0" y="0"/>
              <a:ext cx="2572963" cy="2049891"/>
            </a:xfrm>
            <a:custGeom>
              <a:avLst/>
              <a:gdLst/>
              <a:ahLst/>
              <a:cxnLst/>
              <a:rect r="r" b="b" t="t" l="l"/>
              <a:pathLst>
                <a:path h="2049891" w="2572963">
                  <a:moveTo>
                    <a:pt x="0" y="0"/>
                  </a:moveTo>
                  <a:lnTo>
                    <a:pt x="2572963" y="0"/>
                  </a:lnTo>
                  <a:lnTo>
                    <a:pt x="2572963" y="2049891"/>
                  </a:lnTo>
                  <a:lnTo>
                    <a:pt x="0" y="204989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08799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38242" y="2358706"/>
            <a:ext cx="6207685" cy="4774331"/>
          </a:xfrm>
          <a:custGeom>
            <a:avLst/>
            <a:gdLst/>
            <a:ahLst/>
            <a:cxnLst/>
            <a:rect r="r" b="b" t="t" l="l"/>
            <a:pathLst>
              <a:path h="4774331" w="6207685">
                <a:moveTo>
                  <a:pt x="0" y="0"/>
                </a:moveTo>
                <a:lnTo>
                  <a:pt x="6207685" y="0"/>
                </a:lnTo>
                <a:lnTo>
                  <a:pt x="6207685" y="4774332"/>
                </a:lnTo>
                <a:lnTo>
                  <a:pt x="0" y="4774332"/>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Education Levels</a:t>
            </a:r>
          </a:p>
        </p:txBody>
      </p:sp>
      <p:sp>
        <p:nvSpPr>
          <p:cNvPr name="TextBox 9" id="9"/>
          <p:cNvSpPr txBox="true"/>
          <p:nvPr/>
        </p:nvSpPr>
        <p:spPr>
          <a:xfrm rot="0">
            <a:off x="186918" y="3526114"/>
            <a:ext cx="10502046" cy="350447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a:lnSpc>
                <a:spcPts val="2835"/>
              </a:lnSpc>
            </a:pPr>
            <a:r>
              <a:rPr lang="en-US" sz="2054">
                <a:solidFill>
                  <a:srgbClr val="FFFFFF"/>
                </a:solidFill>
                <a:latin typeface="DM Sans"/>
                <a:ea typeface="DM Sans"/>
                <a:cs typeface="DM Sans"/>
                <a:sym typeface="DM Sans"/>
              </a:rPr>
              <a:t>Dominant Level: The "educated" category has the highest frequency, indicating that a majority of individuals have some form of education.</a:t>
            </a:r>
          </a:p>
          <a:p>
            <a:pPr algn="l">
              <a:lnSpc>
                <a:spcPts val="2835"/>
              </a:lnSpc>
            </a:pPr>
          </a:p>
          <a:p>
            <a:pPr algn="l">
              <a:lnSpc>
                <a:spcPts val="2835"/>
              </a:lnSpc>
            </a:pPr>
            <a:r>
              <a:rPr lang="en-US" sz="2054">
                <a:solidFill>
                  <a:srgbClr val="FFFFFF"/>
                </a:solidFill>
                <a:latin typeface="DM Sans"/>
                <a:ea typeface="DM Sans"/>
                <a:cs typeface="DM Sans"/>
                <a:sym typeface="DM Sans"/>
              </a:rPr>
              <a:t>Unknown Level: A significant number of individuals have an "unknown" education level. This might be due to missing or incomplete data.</a:t>
            </a:r>
          </a:p>
          <a:p>
            <a:pPr algn="l">
              <a:lnSpc>
                <a:spcPts val="2835"/>
              </a:lnSpc>
            </a:pPr>
          </a:p>
          <a:p>
            <a:pPr algn="l">
              <a:lnSpc>
                <a:spcPts val="2835"/>
              </a:lnSpc>
            </a:pPr>
            <a:r>
              <a:rPr lang="en-US" sz="2054">
                <a:solidFill>
                  <a:srgbClr val="FFFFFF"/>
                </a:solidFill>
                <a:latin typeface="DM Sans"/>
                <a:ea typeface="DM Sans"/>
                <a:cs typeface="DM Sans"/>
                <a:sym typeface="DM Sans"/>
              </a:rPr>
              <a:t>Uneducated Level: A smaller proportion of individuals have an "uneducated" qualification.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2886" y="1981548"/>
            <a:ext cx="6778397" cy="5400380"/>
            <a:chOff x="0" y="0"/>
            <a:chExt cx="2572963" cy="2049891"/>
          </a:xfrm>
        </p:grpSpPr>
        <p:sp>
          <p:nvSpPr>
            <p:cNvPr name="Freeform 4" id="4"/>
            <p:cNvSpPr/>
            <p:nvPr/>
          </p:nvSpPr>
          <p:spPr>
            <a:xfrm flipH="false" flipV="false" rot="0">
              <a:off x="0" y="0"/>
              <a:ext cx="2572963" cy="2049891"/>
            </a:xfrm>
            <a:custGeom>
              <a:avLst/>
              <a:gdLst/>
              <a:ahLst/>
              <a:cxnLst/>
              <a:rect r="r" b="b" t="t" l="l"/>
              <a:pathLst>
                <a:path h="2049891" w="2572963">
                  <a:moveTo>
                    <a:pt x="0" y="0"/>
                  </a:moveTo>
                  <a:lnTo>
                    <a:pt x="2572963" y="0"/>
                  </a:lnTo>
                  <a:lnTo>
                    <a:pt x="2572963" y="2049891"/>
                  </a:lnTo>
                  <a:lnTo>
                    <a:pt x="0" y="2049891"/>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2572963" cy="208799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81900" y="2323417"/>
            <a:ext cx="6120368" cy="4707176"/>
          </a:xfrm>
          <a:custGeom>
            <a:avLst/>
            <a:gdLst/>
            <a:ahLst/>
            <a:cxnLst/>
            <a:rect r="r" b="b" t="t" l="l"/>
            <a:pathLst>
              <a:path h="4707176" w="6120368">
                <a:moveTo>
                  <a:pt x="0" y="0"/>
                </a:moveTo>
                <a:lnTo>
                  <a:pt x="6120369" y="0"/>
                </a:lnTo>
                <a:lnTo>
                  <a:pt x="6120369" y="4707177"/>
                </a:lnTo>
                <a:lnTo>
                  <a:pt x="0" y="4707177"/>
                </a:lnTo>
                <a:lnTo>
                  <a:pt x="0" y="0"/>
                </a:lnTo>
                <a:close/>
              </a:path>
            </a:pathLst>
          </a:custGeom>
          <a:blipFill>
            <a:blip r:embed="rId4"/>
            <a:stretch>
              <a:fillRect l="0" t="0" r="0" b="0"/>
            </a:stretch>
          </a:blipFill>
        </p:spPr>
      </p:sp>
      <p:sp>
        <p:nvSpPr>
          <p:cNvPr name="TextBox 8" id="8"/>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Marital Status</a:t>
            </a:r>
          </a:p>
        </p:txBody>
      </p:sp>
      <p:sp>
        <p:nvSpPr>
          <p:cNvPr name="TextBox 9" id="9"/>
          <p:cNvSpPr txBox="true"/>
          <p:nvPr/>
        </p:nvSpPr>
        <p:spPr>
          <a:xfrm rot="0">
            <a:off x="186918" y="3526114"/>
            <a:ext cx="9809404" cy="280180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Dominant Status: The "married" category has the highest frequency, indicating that a majority of individuals are married.</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Single and Divorced: A smaller proportion of individuals are single or divorced.</a:t>
            </a:r>
          </a:p>
          <a:p>
            <a:pPr algn="l">
              <a:lnSpc>
                <a:spcPts val="2835"/>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444087" y="3950509"/>
            <a:ext cx="12433472" cy="10009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TEMPORAL ANALYSIS</a:t>
            </a:r>
          </a:p>
        </p:txBody>
      </p:sp>
      <p:sp>
        <p:nvSpPr>
          <p:cNvPr name="TextBox 6" id="6"/>
          <p:cNvSpPr txBox="true"/>
          <p:nvPr/>
        </p:nvSpPr>
        <p:spPr>
          <a:xfrm rot="0">
            <a:off x="9223221" y="5234845"/>
            <a:ext cx="4398131" cy="1212174"/>
          </a:xfrm>
          <a:prstGeom prst="rect">
            <a:avLst/>
          </a:prstGeom>
        </p:spPr>
        <p:txBody>
          <a:bodyPr anchor="t" rtlCol="false" tIns="0" lIns="0" bIns="0" rIns="0">
            <a:spAutoFit/>
          </a:bodyPr>
          <a:lstStyle/>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Month-wise Analysis</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Day vs. Response</a:t>
            </a:r>
          </a:p>
          <a:p>
            <a:pPr algn="just" marL="516152" indent="-258076" lvl="1">
              <a:lnSpc>
                <a:spcPts val="3299"/>
              </a:lnSpc>
              <a:buFont typeface="Arial"/>
              <a:buChar char="•"/>
            </a:pPr>
            <a:r>
              <a:rPr lang="en-US" sz="2390" spc="234">
                <a:solidFill>
                  <a:srgbClr val="F5FFF5"/>
                </a:solidFill>
                <a:latin typeface="DM Sans"/>
                <a:ea typeface="DM Sans"/>
                <a:cs typeface="DM Sans"/>
                <a:sym typeface="DM Sans"/>
              </a:rPr>
              <a:t>Year vs. Response</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42644"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39085" y="2617035"/>
            <a:ext cx="6915711" cy="5052930"/>
          </a:xfrm>
          <a:custGeom>
            <a:avLst/>
            <a:gdLst/>
            <a:ahLst/>
            <a:cxnLst/>
            <a:rect r="r" b="b" t="t" l="l"/>
            <a:pathLst>
              <a:path h="5052930" w="6915711">
                <a:moveTo>
                  <a:pt x="0" y="0"/>
                </a:moveTo>
                <a:lnTo>
                  <a:pt x="6915711" y="0"/>
                </a:lnTo>
                <a:lnTo>
                  <a:pt x="6915711" y="5052930"/>
                </a:lnTo>
                <a:lnTo>
                  <a:pt x="0" y="5052930"/>
                </a:lnTo>
                <a:lnTo>
                  <a:pt x="0" y="0"/>
                </a:lnTo>
                <a:close/>
              </a:path>
            </a:pathLst>
          </a:custGeom>
          <a:blipFill>
            <a:blip r:embed="rId4"/>
            <a:stretch>
              <a:fillRect l="0" t="0" r="0" b="0"/>
            </a:stretch>
          </a:blipFill>
        </p:spPr>
      </p:sp>
      <p:sp>
        <p:nvSpPr>
          <p:cNvPr name="TextBox 5" id="5"/>
          <p:cNvSpPr txBox="true"/>
          <p:nvPr/>
        </p:nvSpPr>
        <p:spPr>
          <a:xfrm rot="0">
            <a:off x="186918" y="410900"/>
            <a:ext cx="8185423" cy="1912517"/>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Month-wise Analysis</a:t>
            </a:r>
          </a:p>
        </p:txBody>
      </p:sp>
      <p:sp>
        <p:nvSpPr>
          <p:cNvPr name="TextBox 6" id="6"/>
          <p:cNvSpPr txBox="true"/>
          <p:nvPr/>
        </p:nvSpPr>
        <p:spPr>
          <a:xfrm rot="0">
            <a:off x="186918" y="2414008"/>
            <a:ext cx="10476393" cy="596382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Month-Specific Response Patterns: The heatmap shows that certain months might have higher or lower proportions of positive responses ("yes"). For example, "May" appears to have a significantly higher number of positive responses compared to other months.</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Seasonal Trends: There might be seasonal patterns in the response rates. For example, you could analyze if certain months consistently have higher or lower response rates.</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Targeted Marketing: The heatmap can help you identify months with higher response rates and tailor your marketing efforts accordingly.</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Seasonal Promotions: Consider implementing seasonal promotions or campaigns based on the observed trends in response rates.</a:t>
            </a:r>
          </a:p>
          <a:p>
            <a:pPr algn="l">
              <a:lnSpc>
                <a:spcPts val="2835"/>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54033" y="2617451"/>
            <a:ext cx="7333460" cy="5640166"/>
          </a:xfrm>
          <a:custGeom>
            <a:avLst/>
            <a:gdLst/>
            <a:ahLst/>
            <a:cxnLst/>
            <a:rect r="r" b="b" t="t" l="l"/>
            <a:pathLst>
              <a:path h="5640166" w="7333460">
                <a:moveTo>
                  <a:pt x="0" y="0"/>
                </a:moveTo>
                <a:lnTo>
                  <a:pt x="7333460" y="0"/>
                </a:lnTo>
                <a:lnTo>
                  <a:pt x="7333460" y="5640166"/>
                </a:lnTo>
                <a:lnTo>
                  <a:pt x="0" y="5640166"/>
                </a:lnTo>
                <a:lnTo>
                  <a:pt x="0" y="0"/>
                </a:lnTo>
                <a:close/>
              </a:path>
            </a:pathLst>
          </a:custGeom>
          <a:blipFill>
            <a:blip r:embed="rId4"/>
            <a:stretch>
              <a:fillRect l="0" t="0" r="0" b="0"/>
            </a:stretch>
          </a:blipFill>
        </p:spPr>
      </p:sp>
      <p:sp>
        <p:nvSpPr>
          <p:cNvPr name="TextBox 5" id="5"/>
          <p:cNvSpPr txBox="true"/>
          <p:nvPr/>
        </p:nvSpPr>
        <p:spPr>
          <a:xfrm rot="0">
            <a:off x="186918" y="1661193"/>
            <a:ext cx="8185423" cy="956259"/>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Year Vs. Response</a:t>
            </a:r>
          </a:p>
        </p:txBody>
      </p:sp>
      <p:sp>
        <p:nvSpPr>
          <p:cNvPr name="TextBox 6" id="6"/>
          <p:cNvSpPr txBox="true"/>
          <p:nvPr/>
        </p:nvSpPr>
        <p:spPr>
          <a:xfrm rot="0">
            <a:off x="410455" y="3723545"/>
            <a:ext cx="9809404" cy="3153144"/>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Insight:</a:t>
            </a:r>
          </a:p>
          <a:p>
            <a:pPr algn="l">
              <a:lnSpc>
                <a:spcPts val="2835"/>
              </a:lnSpc>
            </a:pPr>
          </a:p>
          <a:p>
            <a:pPr algn="l" marL="443610" indent="-221805" lvl="1">
              <a:lnSpc>
                <a:spcPts val="2835"/>
              </a:lnSpc>
              <a:buFont typeface="Arial"/>
              <a:buChar char="•"/>
            </a:pPr>
            <a:r>
              <a:rPr lang="en-US" sz="2054">
                <a:solidFill>
                  <a:srgbClr val="FFFFFF"/>
                </a:solidFill>
                <a:latin typeface="DM Sans"/>
                <a:ea typeface="DM Sans"/>
                <a:cs typeface="DM Sans"/>
                <a:sym typeface="DM Sans"/>
              </a:rPr>
              <a:t>Single Year: The plot indicates that the data is likely from a single year (2017).</a:t>
            </a:r>
          </a:p>
          <a:p>
            <a:pPr algn="l" marL="443610" indent="-221805" lvl="1">
              <a:lnSpc>
                <a:spcPts val="2835"/>
              </a:lnSpc>
              <a:buFont typeface="Arial"/>
              <a:buChar char="•"/>
            </a:pPr>
            <a:r>
              <a:rPr lang="en-US" sz="2054">
                <a:solidFill>
                  <a:srgbClr val="FFFFFF"/>
                </a:solidFill>
                <a:latin typeface="DM Sans"/>
                <a:ea typeface="DM Sans"/>
                <a:cs typeface="DM Sans"/>
                <a:sym typeface="DM Sans"/>
              </a:rPr>
              <a:t>Response Patterns: The plot shows the distribution of responses within that year.</a:t>
            </a:r>
          </a:p>
          <a:p>
            <a:pPr algn="l" marL="443610" indent="-221805" lvl="1">
              <a:lnSpc>
                <a:spcPts val="2835"/>
              </a:lnSpc>
              <a:buFont typeface="Arial"/>
              <a:buChar char="•"/>
            </a:pPr>
            <a:r>
              <a:rPr lang="en-US" sz="2054">
                <a:solidFill>
                  <a:srgbClr val="FFFFFF"/>
                </a:solidFill>
                <a:latin typeface="DM Sans"/>
                <a:ea typeface="DM Sans"/>
                <a:cs typeface="DM Sans"/>
                <a:sym typeface="DM Sans"/>
              </a:rPr>
              <a:t>Class Imbalance: There appears to be a significant class imbalance, with "no" responses being much more frequent than "yes" responses.</a:t>
            </a:r>
          </a:p>
          <a:p>
            <a:pPr algn="l">
              <a:lnSpc>
                <a:spcPts val="2835"/>
              </a:lnSpc>
            </a:pPr>
          </a:p>
          <a:p>
            <a:pPr algn="l">
              <a:lnSpc>
                <a:spcPts val="283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994123"/>
            <a:ext cx="8102583" cy="6835677"/>
          </a:xfrm>
          <a:prstGeom prst="rect">
            <a:avLst/>
          </a:prstGeom>
        </p:spPr>
        <p:txBody>
          <a:bodyPr anchor="t" rtlCol="false" tIns="0" lIns="0" bIns="0" rIns="0">
            <a:spAutoFit/>
          </a:bodyPr>
          <a:lstStyle/>
          <a:p>
            <a:pPr algn="l">
              <a:lnSpc>
                <a:spcPts val="3647"/>
              </a:lnSpc>
            </a:pPr>
            <a:r>
              <a:rPr lang="en-US" sz="2643" spc="2">
                <a:solidFill>
                  <a:srgbClr val="FFFFFF"/>
                </a:solidFill>
                <a:latin typeface="DM Sans"/>
                <a:ea typeface="DM Sans"/>
                <a:cs typeface="DM Sans"/>
                <a:sym typeface="DM Sans"/>
              </a:rPr>
              <a:t>The dataset contains 45,211 records and 19 columns, including customer information, campaign characteristics, campaign timing, previous campaign information, and a target variable. The data types include numerical and categorical variables, with some missing values in the age, month, and response columns. The target variable, response, has 30 missing values. </a:t>
            </a:r>
          </a:p>
          <a:p>
            <a:pPr algn="l" marL="570658" indent="-285329" lvl="1">
              <a:lnSpc>
                <a:spcPts val="3647"/>
              </a:lnSpc>
              <a:buFont typeface="Arial"/>
              <a:buChar char="•"/>
            </a:pPr>
            <a:r>
              <a:rPr lang="en-US" sz="2643" spc="2">
                <a:solidFill>
                  <a:srgbClr val="FFFFFF"/>
                </a:solidFill>
                <a:latin typeface="DM Sans"/>
                <a:ea typeface="DM Sans"/>
                <a:cs typeface="DM Sans"/>
                <a:sym typeface="DM Sans"/>
              </a:rPr>
              <a:t>Numerical Variables:</a:t>
            </a:r>
          </a:p>
          <a:p>
            <a:pPr algn="l">
              <a:lnSpc>
                <a:spcPts val="3647"/>
              </a:lnSpc>
            </a:pPr>
            <a:r>
              <a:rPr lang="en-US" sz="2643" spc="2">
                <a:solidFill>
                  <a:srgbClr val="FFFFFF"/>
                </a:solidFill>
                <a:latin typeface="DM Sans"/>
                <a:ea typeface="DM Sans"/>
                <a:cs typeface="DM Sans"/>
                <a:sym typeface="DM Sans"/>
              </a:rPr>
              <a:t>Include age, salary, balance, day, campaign, pdays, previous, etc.</a:t>
            </a:r>
          </a:p>
          <a:p>
            <a:pPr algn="l" marL="570658" indent="-285329" lvl="1">
              <a:lnSpc>
                <a:spcPts val="3647"/>
              </a:lnSpc>
              <a:buFont typeface="Arial"/>
              <a:buChar char="•"/>
            </a:pPr>
            <a:r>
              <a:rPr lang="en-US" sz="2643" spc="2">
                <a:solidFill>
                  <a:srgbClr val="FFFFFF"/>
                </a:solidFill>
                <a:latin typeface="DM Sans"/>
                <a:ea typeface="DM Sans"/>
                <a:cs typeface="DM Sans"/>
                <a:sym typeface="DM Sans"/>
              </a:rPr>
              <a:t>Categorical Variables:</a:t>
            </a:r>
          </a:p>
          <a:p>
            <a:pPr algn="l">
              <a:lnSpc>
                <a:spcPts val="3647"/>
              </a:lnSpc>
            </a:pPr>
            <a:r>
              <a:rPr lang="en-US" sz="2643" spc="2">
                <a:solidFill>
                  <a:srgbClr val="FFFFFF"/>
                </a:solidFill>
                <a:latin typeface="DM Sans"/>
                <a:ea typeface="DM Sans"/>
                <a:cs typeface="DM Sans"/>
                <a:sym typeface="DM Sans"/>
              </a:rPr>
              <a:t>Include marital, jobedu, targeted, default, housing, loan, contact, month, poutcome, and response.</a:t>
            </a:r>
          </a:p>
          <a:p>
            <a:pPr algn="l">
              <a:lnSpc>
                <a:spcPts val="3647"/>
              </a:lnSpc>
            </a:pP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8437330"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Overview</a:t>
            </a:r>
            <a:r>
              <a:rPr lang="en-US" b="true" sz="4700">
                <a:solidFill>
                  <a:srgbClr val="56AEFF"/>
                </a:solidFill>
                <a:latin typeface="Neue Machina Ultra-Bold"/>
                <a:ea typeface="Neue Machina Ultra-Bold"/>
                <a:cs typeface="Neue Machina Ultra-Bold"/>
                <a:sym typeface="Neue Machina Ultra-Bold"/>
              </a:rPr>
              <a: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1208021"/>
            <a:ext cx="8245699" cy="144399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INTRODUCING NEW FEATURES</a:t>
            </a:r>
          </a:p>
        </p:txBody>
      </p:sp>
      <p:sp>
        <p:nvSpPr>
          <p:cNvPr name="TextBox 7" id="7"/>
          <p:cNvSpPr txBox="true"/>
          <p:nvPr/>
        </p:nvSpPr>
        <p:spPr>
          <a:xfrm rot="0">
            <a:off x="7015834" y="4216569"/>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Age Groups</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718405" y="4948033"/>
            <a:ext cx="6902620" cy="1318281"/>
          </a:xfrm>
          <a:prstGeom prst="rect">
            <a:avLst/>
          </a:prstGeom>
        </p:spPr>
        <p:txBody>
          <a:bodyPr anchor="t" rtlCol="false" tIns="0" lIns="0" bIns="0" rIns="0">
            <a:spAutoFit/>
          </a:bodyPr>
          <a:lstStyle/>
          <a:p>
            <a:pPr algn="ctr" marL="0" indent="0" lvl="0">
              <a:lnSpc>
                <a:spcPts val="2643"/>
              </a:lnSpc>
              <a:spcBef>
                <a:spcPct val="0"/>
              </a:spcBef>
            </a:pPr>
            <a:r>
              <a:rPr lang="en-US" sz="1915">
                <a:solidFill>
                  <a:srgbClr val="FFFFFF"/>
                </a:solidFill>
                <a:latin typeface="DM Sans"/>
                <a:ea typeface="DM Sans"/>
                <a:cs typeface="DM Sans"/>
                <a:sym typeface="DM Sans"/>
              </a:rPr>
              <a:t>Instead of using raw age values, creating age groups can capture patterns within specific age ranges. The provided code effectively groups ages into categories like "18-25," "26-35," "36-45," "46-55," "56-65," and "66+.</a:t>
            </a:r>
          </a:p>
        </p:txBody>
      </p:sp>
      <p:sp>
        <p:nvSpPr>
          <p:cNvPr name="TextBox 10" id="10"/>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Income Categories</a:t>
            </a:r>
          </a:p>
        </p:txBody>
      </p:sp>
      <p:sp>
        <p:nvSpPr>
          <p:cNvPr name="AutoShape 11" id="11"/>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954057" y="7571062"/>
            <a:ext cx="6902620" cy="1318281"/>
          </a:xfrm>
          <a:prstGeom prst="rect">
            <a:avLst/>
          </a:prstGeom>
        </p:spPr>
        <p:txBody>
          <a:bodyPr anchor="t" rtlCol="false" tIns="0" lIns="0" bIns="0" rIns="0">
            <a:spAutoFit/>
          </a:bodyPr>
          <a:lstStyle/>
          <a:p>
            <a:pPr algn="ctr" marL="0" indent="0" lvl="0">
              <a:lnSpc>
                <a:spcPts val="2643"/>
              </a:lnSpc>
              <a:spcBef>
                <a:spcPct val="0"/>
              </a:spcBef>
            </a:pPr>
            <a:r>
              <a:rPr lang="en-US" sz="1915">
                <a:solidFill>
                  <a:srgbClr val="FFFFFF"/>
                </a:solidFill>
                <a:latin typeface="DM Sans"/>
                <a:ea typeface="DM Sans"/>
                <a:cs typeface="DM Sans"/>
                <a:sym typeface="DM Sans"/>
              </a:rPr>
              <a:t>Grouping income into categories like "low," "medium," and "high" can help capture trends related to income levels. The code uses pd.qcut to create three equal-sized income categories based on the salary column.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418420" y="4142575"/>
            <a:ext cx="12433472" cy="2001850"/>
          </a:xfrm>
          <a:prstGeom prst="rect">
            <a:avLst/>
          </a:prstGeom>
        </p:spPr>
        <p:txBody>
          <a:bodyPr anchor="t" rtlCol="false" tIns="0" lIns="0" bIns="0" rIns="0">
            <a:spAutoFit/>
          </a:bodyPr>
          <a:lstStyle/>
          <a:p>
            <a:pPr algn="ctr">
              <a:lnSpc>
                <a:spcPts val="7884"/>
              </a:lnSpc>
            </a:pPr>
            <a:r>
              <a:rPr lang="en-US" b="true" sz="6570">
                <a:solidFill>
                  <a:srgbClr val="FFFFFF"/>
                </a:solidFill>
                <a:latin typeface="Now Bold"/>
                <a:ea typeface="Now Bold"/>
                <a:cs typeface="Now Bold"/>
                <a:sym typeface="Now Bold"/>
              </a:rPr>
              <a:t>CORRELATION </a:t>
            </a:r>
          </a:p>
          <a:p>
            <a:pPr algn="ctr" marL="0" indent="0" lvl="0">
              <a:lnSpc>
                <a:spcPts val="7884"/>
              </a:lnSpc>
              <a:spcBef>
                <a:spcPct val="0"/>
              </a:spcBef>
            </a:pPr>
            <a:r>
              <a:rPr lang="en-US" b="true" sz="6570">
                <a:solidFill>
                  <a:srgbClr val="FFFFFF"/>
                </a:solidFill>
                <a:latin typeface="Now Bold"/>
                <a:ea typeface="Now Bold"/>
                <a:cs typeface="Now Bold"/>
                <a:sym typeface="Now Bold"/>
              </a:rPr>
              <a:t>ANALYSIS</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42644" y="2161606"/>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53937" y="2617451"/>
            <a:ext cx="7360918" cy="5591715"/>
          </a:xfrm>
          <a:custGeom>
            <a:avLst/>
            <a:gdLst/>
            <a:ahLst/>
            <a:cxnLst/>
            <a:rect r="r" b="b" t="t" l="l"/>
            <a:pathLst>
              <a:path h="5591715" w="7360918">
                <a:moveTo>
                  <a:pt x="0" y="0"/>
                </a:moveTo>
                <a:lnTo>
                  <a:pt x="7360918" y="0"/>
                </a:lnTo>
                <a:lnTo>
                  <a:pt x="7360918" y="5591715"/>
                </a:lnTo>
                <a:lnTo>
                  <a:pt x="0" y="5591715"/>
                </a:lnTo>
                <a:lnTo>
                  <a:pt x="0" y="0"/>
                </a:lnTo>
                <a:close/>
              </a:path>
            </a:pathLst>
          </a:custGeom>
          <a:blipFill>
            <a:blip r:embed="rId4"/>
            <a:stretch>
              <a:fillRect l="0" t="0" r="0" b="0"/>
            </a:stretch>
          </a:blipFill>
        </p:spPr>
      </p:sp>
      <p:sp>
        <p:nvSpPr>
          <p:cNvPr name="TextBox 5" id="5"/>
          <p:cNvSpPr txBox="true"/>
          <p:nvPr/>
        </p:nvSpPr>
        <p:spPr>
          <a:xfrm rot="0">
            <a:off x="186918" y="1661193"/>
            <a:ext cx="8185423" cy="2868776"/>
          </a:xfrm>
          <a:prstGeom prst="rect">
            <a:avLst/>
          </a:prstGeom>
        </p:spPr>
        <p:txBody>
          <a:bodyPr anchor="t" rtlCol="false" tIns="0" lIns="0" bIns="0" rIns="0">
            <a:spAutoFit/>
          </a:bodyPr>
          <a:lstStyle/>
          <a:p>
            <a:pPr algn="l">
              <a:lnSpc>
                <a:spcPts val="7618"/>
              </a:lnSpc>
            </a:pPr>
            <a:r>
              <a:rPr lang="en-US" sz="6348" b="true">
                <a:solidFill>
                  <a:srgbClr val="56AEFF"/>
                </a:solidFill>
                <a:latin typeface="Now Bold"/>
                <a:ea typeface="Now Bold"/>
                <a:cs typeface="Now Bold"/>
                <a:sym typeface="Now Bold"/>
              </a:rPr>
              <a:t>Understanding the Correlation Matrix:</a:t>
            </a:r>
          </a:p>
          <a:p>
            <a:pPr algn="l" marL="0" indent="0" lvl="0">
              <a:lnSpc>
                <a:spcPts val="7618"/>
              </a:lnSpc>
              <a:spcBef>
                <a:spcPct val="0"/>
              </a:spcBef>
            </a:pPr>
          </a:p>
        </p:txBody>
      </p:sp>
      <p:sp>
        <p:nvSpPr>
          <p:cNvPr name="TextBox 6" id="6"/>
          <p:cNvSpPr txBox="true"/>
          <p:nvPr/>
        </p:nvSpPr>
        <p:spPr>
          <a:xfrm rot="0">
            <a:off x="410455" y="3723545"/>
            <a:ext cx="9809404" cy="420714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The correlation matrix analysis reveals:</a:t>
            </a:r>
          </a:p>
          <a:p>
            <a:pPr algn="l">
              <a:lnSpc>
                <a:spcPts val="2835"/>
              </a:lnSpc>
            </a:pPr>
          </a:p>
          <a:p>
            <a:pPr algn="l">
              <a:lnSpc>
                <a:spcPts val="2835"/>
              </a:lnSpc>
            </a:pPr>
            <a:r>
              <a:rPr lang="en-US" sz="2054">
                <a:solidFill>
                  <a:srgbClr val="FFFFFF"/>
                </a:solidFill>
                <a:latin typeface="DM Sans"/>
                <a:ea typeface="DM Sans"/>
                <a:cs typeface="DM Sans"/>
                <a:sym typeface="DM Sans"/>
              </a:rPr>
              <a:t>- A strong positive correlation between salary and balance, indicating individuals with higher salaries tend to have higher account balances.</a:t>
            </a:r>
          </a:p>
          <a:p>
            <a:pPr algn="l">
              <a:lnSpc>
                <a:spcPts val="2835"/>
              </a:lnSpc>
            </a:pPr>
            <a:r>
              <a:rPr lang="en-US" sz="2054">
                <a:solidFill>
                  <a:srgbClr val="FFFFFF"/>
                </a:solidFill>
                <a:latin typeface="DM Sans"/>
                <a:ea typeface="DM Sans"/>
                <a:cs typeface="DM Sans"/>
                <a:sym typeface="DM Sans"/>
              </a:rPr>
              <a:t>- A moderate positive correlation between previous contacts and pdays, suggesting individuals contacted more frequently in the past are more likely to be contacted again.</a:t>
            </a:r>
          </a:p>
          <a:p>
            <a:pPr algn="l">
              <a:lnSpc>
                <a:spcPts val="2835"/>
              </a:lnSpc>
            </a:pPr>
            <a:r>
              <a:rPr lang="en-US" sz="2054">
                <a:solidFill>
                  <a:srgbClr val="FFFFFF"/>
                </a:solidFill>
                <a:latin typeface="DM Sans"/>
                <a:ea typeface="DM Sans"/>
                <a:cs typeface="DM Sans"/>
                <a:sym typeface="DM Sans"/>
              </a:rPr>
              <a:t>- Weak or no correlation between age and other variables, implying age is not a significant predictor.</a:t>
            </a:r>
          </a:p>
          <a:p>
            <a:pPr algn="l">
              <a:lnSpc>
                <a:spcPts val="2835"/>
              </a:lnSpc>
            </a:pPr>
            <a:r>
              <a:rPr lang="en-US" sz="2054">
                <a:solidFill>
                  <a:srgbClr val="FFFFFF"/>
                </a:solidFill>
                <a:latin typeface="DM Sans"/>
                <a:ea typeface="DM Sans"/>
                <a:cs typeface="DM Sans"/>
                <a:sym typeface="DM Sans"/>
              </a:rPr>
              <a:t>- Weak or no correlation between the campaign variable and other variables, possibly due to campaign effectiveness or random contact attempts.</a:t>
            </a:r>
          </a:p>
          <a:p>
            <a:pPr algn="l">
              <a:lnSpc>
                <a:spcPts val="2835"/>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7097" y="2357224"/>
            <a:ext cx="7789258" cy="5572552"/>
          </a:xfrm>
          <a:custGeom>
            <a:avLst/>
            <a:gdLst/>
            <a:ahLst/>
            <a:cxnLst/>
            <a:rect r="r" b="b" t="t" l="l"/>
            <a:pathLst>
              <a:path h="5572552" w="7789258">
                <a:moveTo>
                  <a:pt x="0" y="0"/>
                </a:moveTo>
                <a:lnTo>
                  <a:pt x="7789258" y="0"/>
                </a:lnTo>
                <a:lnTo>
                  <a:pt x="7789258" y="5572552"/>
                </a:lnTo>
                <a:lnTo>
                  <a:pt x="0" y="5572552"/>
                </a:lnTo>
                <a:lnTo>
                  <a:pt x="0" y="0"/>
                </a:lnTo>
                <a:close/>
              </a:path>
            </a:pathLst>
          </a:custGeom>
          <a:blipFill>
            <a:blip r:embed="rId4"/>
            <a:stretch>
              <a:fillRect l="0" t="0" r="0" b="0"/>
            </a:stretch>
          </a:blipFill>
        </p:spPr>
      </p:sp>
      <p:sp>
        <p:nvSpPr>
          <p:cNvPr name="TextBox 5" id="5"/>
          <p:cNvSpPr txBox="true"/>
          <p:nvPr/>
        </p:nvSpPr>
        <p:spPr>
          <a:xfrm rot="0">
            <a:off x="186918" y="1661193"/>
            <a:ext cx="8185423" cy="1912517"/>
          </a:xfrm>
          <a:prstGeom prst="rect">
            <a:avLst/>
          </a:prstGeom>
        </p:spPr>
        <p:txBody>
          <a:bodyPr anchor="t" rtlCol="false" tIns="0" lIns="0" bIns="0" rIns="0">
            <a:spAutoFit/>
          </a:bodyPr>
          <a:lstStyle/>
          <a:p>
            <a:pPr algn="l" marL="0" indent="0" lvl="0">
              <a:lnSpc>
                <a:spcPts val="7618"/>
              </a:lnSpc>
              <a:spcBef>
                <a:spcPct val="0"/>
              </a:spcBef>
            </a:pPr>
            <a:r>
              <a:rPr lang="en-US" b="true" sz="6348">
                <a:solidFill>
                  <a:srgbClr val="56AEFF"/>
                </a:solidFill>
                <a:latin typeface="Now Bold"/>
                <a:ea typeface="Now Bold"/>
                <a:cs typeface="Now Bold"/>
                <a:sym typeface="Now Bold"/>
              </a:rPr>
              <a:t>Interpreting Outliers:</a:t>
            </a:r>
          </a:p>
        </p:txBody>
      </p:sp>
      <p:sp>
        <p:nvSpPr>
          <p:cNvPr name="TextBox 6" id="6"/>
          <p:cNvSpPr txBox="true"/>
          <p:nvPr/>
        </p:nvSpPr>
        <p:spPr>
          <a:xfrm rot="0">
            <a:off x="186918" y="3851812"/>
            <a:ext cx="9809404" cy="3504479"/>
          </a:xfrm>
          <a:prstGeom prst="rect">
            <a:avLst/>
          </a:prstGeom>
        </p:spPr>
        <p:txBody>
          <a:bodyPr anchor="t" rtlCol="false" tIns="0" lIns="0" bIns="0" rIns="0">
            <a:spAutoFit/>
          </a:bodyPr>
          <a:lstStyle/>
          <a:p>
            <a:pPr algn="l">
              <a:lnSpc>
                <a:spcPts val="2835"/>
              </a:lnSpc>
            </a:pPr>
            <a:r>
              <a:rPr lang="en-US" sz="2054">
                <a:solidFill>
                  <a:srgbClr val="FFFFFF"/>
                </a:solidFill>
                <a:latin typeface="DM Sans"/>
                <a:ea typeface="DM Sans"/>
                <a:cs typeface="DM Sans"/>
                <a:sym typeface="DM Sans"/>
              </a:rPr>
              <a:t>Key Observations:</a:t>
            </a:r>
          </a:p>
          <a:p>
            <a:pPr algn="l">
              <a:lnSpc>
                <a:spcPts val="2835"/>
              </a:lnSpc>
            </a:pPr>
          </a:p>
          <a:p>
            <a:pPr algn="l">
              <a:lnSpc>
                <a:spcPts val="2835"/>
              </a:lnSpc>
            </a:pPr>
            <a:r>
              <a:rPr lang="en-US" sz="2054">
                <a:solidFill>
                  <a:srgbClr val="FFFFFF"/>
                </a:solidFill>
                <a:latin typeface="DM Sans"/>
                <a:ea typeface="DM Sans"/>
                <a:cs typeface="DM Sans"/>
                <a:sym typeface="DM Sans"/>
              </a:rPr>
              <a:t>Salary: The salary column appears to have a few high outliers, indicated by the dots above the upper whisker.</a:t>
            </a:r>
          </a:p>
          <a:p>
            <a:pPr algn="l">
              <a:lnSpc>
                <a:spcPts val="2835"/>
              </a:lnSpc>
            </a:pPr>
          </a:p>
          <a:p>
            <a:pPr algn="l">
              <a:lnSpc>
                <a:spcPts val="2835"/>
              </a:lnSpc>
            </a:pPr>
            <a:r>
              <a:rPr lang="en-US" sz="2054">
                <a:solidFill>
                  <a:srgbClr val="FFFFFF"/>
                </a:solidFill>
                <a:latin typeface="DM Sans"/>
                <a:ea typeface="DM Sans"/>
                <a:cs typeface="DM Sans"/>
                <a:sym typeface="DM Sans"/>
              </a:rPr>
              <a:t>Balance: The balance column also shows some outliers, both above and below the whiskers.</a:t>
            </a:r>
          </a:p>
          <a:p>
            <a:pPr algn="l">
              <a:lnSpc>
                <a:spcPts val="2835"/>
              </a:lnSpc>
            </a:pPr>
          </a:p>
          <a:p>
            <a:pPr algn="l">
              <a:lnSpc>
                <a:spcPts val="2835"/>
              </a:lnSpc>
            </a:pPr>
            <a:r>
              <a:rPr lang="en-US" sz="2054">
                <a:solidFill>
                  <a:srgbClr val="FFFFFF"/>
                </a:solidFill>
                <a:latin typeface="DM Sans"/>
                <a:ea typeface="DM Sans"/>
                <a:cs typeface="DM Sans"/>
                <a:sym typeface="DM Sans"/>
              </a:rPr>
              <a:t>Other Columns: The remaining columns (age, day, campaign, pdays, and previous) seem to have a relatively smaller number of outliers.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22304" y="2411687"/>
            <a:ext cx="15207378" cy="4990709"/>
          </a:xfrm>
          <a:custGeom>
            <a:avLst/>
            <a:gdLst/>
            <a:ahLst/>
            <a:cxnLst/>
            <a:rect r="r" b="b" t="t" l="l"/>
            <a:pathLst>
              <a:path h="4990709" w="15207378">
                <a:moveTo>
                  <a:pt x="0" y="0"/>
                </a:moveTo>
                <a:lnTo>
                  <a:pt x="15207378" y="0"/>
                </a:lnTo>
                <a:lnTo>
                  <a:pt x="15207378" y="4990709"/>
                </a:lnTo>
                <a:lnTo>
                  <a:pt x="0" y="4990709"/>
                </a:lnTo>
                <a:lnTo>
                  <a:pt x="0" y="0"/>
                </a:lnTo>
                <a:close/>
              </a:path>
            </a:pathLst>
          </a:custGeom>
          <a:blipFill>
            <a:blip r:embed="rId2"/>
            <a:stretch>
              <a:fillRect l="0" t="-2056" r="0" b="0"/>
            </a:stretch>
          </a:blipFill>
        </p:spPr>
      </p:sp>
      <p:sp>
        <p:nvSpPr>
          <p:cNvPr name="TextBox 3" id="3"/>
          <p:cNvSpPr txBox="true"/>
          <p:nvPr/>
        </p:nvSpPr>
        <p:spPr>
          <a:xfrm rot="0">
            <a:off x="1028700" y="790887"/>
            <a:ext cx="16407249" cy="867192"/>
          </a:xfrm>
          <a:prstGeom prst="rect">
            <a:avLst/>
          </a:prstGeom>
        </p:spPr>
        <p:txBody>
          <a:bodyPr anchor="t" rtlCol="false" tIns="0" lIns="0" bIns="0" rIns="0">
            <a:spAutoFit/>
          </a:bodyPr>
          <a:lstStyle/>
          <a:p>
            <a:pPr algn="l" marL="0" indent="0" lvl="0">
              <a:lnSpc>
                <a:spcPts val="6738"/>
              </a:lnSpc>
              <a:spcBef>
                <a:spcPct val="0"/>
              </a:spcBef>
            </a:pPr>
            <a:r>
              <a:rPr lang="en-US" b="true" sz="5615">
                <a:solidFill>
                  <a:srgbClr val="56AEFF"/>
                </a:solidFill>
                <a:latin typeface="Now Bold"/>
                <a:ea typeface="Now Bold"/>
                <a:cs typeface="Now Bold"/>
                <a:sym typeface="Now Bold"/>
              </a:rPr>
              <a:t>VISUALIZATION AFTER REMOVING OUTLIERS</a:t>
            </a:r>
          </a:p>
        </p:txBody>
      </p:sp>
      <p:sp>
        <p:nvSpPr>
          <p:cNvPr name="Freeform 4" id="4"/>
          <p:cNvSpPr/>
          <p:nvPr/>
        </p:nvSpPr>
        <p:spPr>
          <a:xfrm flipH="false" flipV="false" rot="0">
            <a:off x="15210397" y="6950023"/>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5356" y="1718581"/>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ACTIONABLE INSIGHTS</a:t>
            </a:r>
          </a:p>
        </p:txBody>
      </p:sp>
      <p:sp>
        <p:nvSpPr>
          <p:cNvPr name="TextBox 17" id="17"/>
          <p:cNvSpPr txBox="true"/>
          <p:nvPr/>
        </p:nvSpPr>
        <p:spPr>
          <a:xfrm rot="0">
            <a:off x="3845590" y="2726973"/>
            <a:ext cx="10596820" cy="1193958"/>
          </a:xfrm>
          <a:prstGeom prst="rect">
            <a:avLst/>
          </a:prstGeom>
        </p:spPr>
        <p:txBody>
          <a:bodyPr anchor="t" rtlCol="false" tIns="0" lIns="0" bIns="0" rIns="0">
            <a:spAutoFit/>
          </a:bodyPr>
          <a:lstStyle/>
          <a:p>
            <a:pPr algn="ctr">
              <a:lnSpc>
                <a:spcPts val="3235"/>
              </a:lnSpc>
            </a:pPr>
            <a:r>
              <a:rPr lang="en-US" sz="2344">
                <a:solidFill>
                  <a:srgbClr val="FFFFFF"/>
                </a:solidFill>
                <a:latin typeface="DM Sans"/>
                <a:ea typeface="DM Sans"/>
                <a:cs typeface="DM Sans"/>
                <a:sym typeface="DM Sans"/>
              </a:rPr>
              <a:t>Based on the analysis, the bank can focus on the following areas to improve campaign success</a:t>
            </a:r>
          </a:p>
          <a:p>
            <a:pPr algn="ctr" marL="0" indent="0" lvl="0">
              <a:lnSpc>
                <a:spcPts val="3235"/>
              </a:lnSpc>
              <a:spcBef>
                <a:spcPct val="0"/>
              </a:spcBef>
            </a:pPr>
          </a:p>
        </p:txBody>
      </p:sp>
      <p:sp>
        <p:nvSpPr>
          <p:cNvPr name="TextBox 18" id="18"/>
          <p:cNvSpPr txBox="true"/>
          <p:nvPr/>
        </p:nvSpPr>
        <p:spPr>
          <a:xfrm rot="0">
            <a:off x="2711792" y="6262377"/>
            <a:ext cx="3432147" cy="785622"/>
          </a:xfrm>
          <a:prstGeom prst="rect">
            <a:avLst/>
          </a:prstGeom>
        </p:spPr>
        <p:txBody>
          <a:bodyPr anchor="t" rtlCol="false" tIns="0" lIns="0" bIns="0" rIns="0">
            <a:spAutoFit/>
          </a:bodyPr>
          <a:lstStyle/>
          <a:p>
            <a:pPr algn="ctr">
              <a:lnSpc>
                <a:spcPts val="3174"/>
              </a:lnSpc>
            </a:pPr>
            <a:r>
              <a:rPr lang="en-US" sz="2300" b="true">
                <a:solidFill>
                  <a:srgbClr val="0071C9"/>
                </a:solidFill>
                <a:latin typeface="DM Sans Bold"/>
                <a:ea typeface="DM Sans Bold"/>
                <a:cs typeface="DM Sans Bold"/>
                <a:sym typeface="DM Sans Bold"/>
              </a:rPr>
              <a:t>Targeted </a:t>
            </a:r>
          </a:p>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Demographics</a:t>
            </a:r>
          </a:p>
        </p:txBody>
      </p:sp>
      <p:sp>
        <p:nvSpPr>
          <p:cNvPr name="TextBox 19" id="19"/>
          <p:cNvSpPr txBox="true"/>
          <p:nvPr/>
        </p:nvSpPr>
        <p:spPr>
          <a:xfrm rot="0">
            <a:off x="7282698" y="7083005"/>
            <a:ext cx="3738886" cy="1367849"/>
          </a:xfrm>
          <a:prstGeom prst="rect">
            <a:avLst/>
          </a:prstGeom>
        </p:spPr>
        <p:txBody>
          <a:bodyPr anchor="t" rtlCol="false" tIns="0" lIns="0" bIns="0" rIns="0">
            <a:spAutoFit/>
          </a:bodyPr>
          <a:lstStyle/>
          <a:p>
            <a:pPr algn="ctr">
              <a:lnSpc>
                <a:spcPts val="2169"/>
              </a:lnSpc>
            </a:pPr>
            <a:r>
              <a:rPr lang="en-US" sz="1572">
                <a:solidFill>
                  <a:srgbClr val="051D40"/>
                </a:solidFill>
                <a:latin typeface="DM Sans"/>
                <a:ea typeface="DM Sans"/>
                <a:cs typeface="DM Sans"/>
                <a:sym typeface="DM Sans"/>
              </a:rPr>
              <a:t>Focus on successful months.</a:t>
            </a:r>
          </a:p>
          <a:p>
            <a:pPr algn="ctr">
              <a:lnSpc>
                <a:spcPts val="2169"/>
              </a:lnSpc>
            </a:pPr>
            <a:r>
              <a:rPr lang="en-US" sz="1572">
                <a:solidFill>
                  <a:srgbClr val="051D40"/>
                </a:solidFill>
                <a:latin typeface="DM Sans"/>
                <a:ea typeface="DM Sans"/>
                <a:cs typeface="DM Sans"/>
                <a:sym typeface="DM Sans"/>
              </a:rPr>
              <a:t>implementing seasonal promotions or campaigns based on the observed trends in response rates</a:t>
            </a:r>
          </a:p>
          <a:p>
            <a:pPr algn="ctr" marL="0" indent="0" lvl="0">
              <a:lnSpc>
                <a:spcPts val="2169"/>
              </a:lnSpc>
              <a:spcBef>
                <a:spcPct val="0"/>
              </a:spcBef>
            </a:pPr>
          </a:p>
        </p:txBody>
      </p:sp>
      <p:sp>
        <p:nvSpPr>
          <p:cNvPr name="TextBox 20" id="20"/>
          <p:cNvSpPr txBox="true"/>
          <p:nvPr/>
        </p:nvSpPr>
        <p:spPr>
          <a:xfrm rot="0">
            <a:off x="6993607" y="6262377"/>
            <a:ext cx="4317069" cy="785622"/>
          </a:xfrm>
          <a:prstGeom prst="rect">
            <a:avLst/>
          </a:prstGeom>
        </p:spPr>
        <p:txBody>
          <a:bodyPr anchor="t" rtlCol="false" tIns="0" lIns="0" bIns="0" rIns="0">
            <a:spAutoFit/>
          </a:bodyPr>
          <a:lstStyle/>
          <a:p>
            <a:pPr algn="ctr">
              <a:lnSpc>
                <a:spcPts val="3174"/>
              </a:lnSpc>
            </a:pPr>
            <a:r>
              <a:rPr lang="en-US" sz="2300" b="true">
                <a:solidFill>
                  <a:srgbClr val="F1945B"/>
                </a:solidFill>
                <a:latin typeface="DM Sans Bold"/>
                <a:ea typeface="DM Sans Bold"/>
                <a:cs typeface="DM Sans Bold"/>
                <a:sym typeface="DM Sans Bold"/>
              </a:rPr>
              <a:t>Optimized Campaign </a:t>
            </a:r>
          </a:p>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Timing</a:t>
            </a:r>
          </a:p>
        </p:txBody>
      </p:sp>
      <p:sp>
        <p:nvSpPr>
          <p:cNvPr name="Freeform 21" id="21"/>
          <p:cNvSpPr/>
          <p:nvPr/>
        </p:nvSpPr>
        <p:spPr>
          <a:xfrm flipH="false" flipV="false" rot="0">
            <a:off x="3728082" y="461515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369571" y="4680294"/>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400786" y="4507372"/>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263487" y="7238499"/>
            <a:ext cx="3200745" cy="81776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ea typeface="DM Sans"/>
                <a:cs typeface="DM Sans"/>
                <a:sym typeface="DM Sans"/>
              </a:rPr>
              <a:t>Focus on customer segments like education level or marital status that show positive responses.</a:t>
            </a:r>
          </a:p>
        </p:txBody>
      </p:sp>
      <p:sp>
        <p:nvSpPr>
          <p:cNvPr name="TextBox 25" id="25"/>
          <p:cNvSpPr txBox="true"/>
          <p:nvPr/>
        </p:nvSpPr>
        <p:spPr>
          <a:xfrm rot="0">
            <a:off x="12666278" y="6262377"/>
            <a:ext cx="2395164" cy="78562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39B54A"/>
                </a:solidFill>
                <a:latin typeface="DM Sans Bold"/>
                <a:ea typeface="DM Sans Bold"/>
                <a:cs typeface="DM Sans Bold"/>
                <a:sym typeface="DM Sans Bold"/>
              </a:rPr>
              <a:t>Segmented Marketing</a:t>
            </a:r>
          </a:p>
        </p:txBody>
      </p:sp>
      <p:sp>
        <p:nvSpPr>
          <p:cNvPr name="TextBox 26" id="26"/>
          <p:cNvSpPr txBox="true"/>
          <p:nvPr/>
        </p:nvSpPr>
        <p:spPr>
          <a:xfrm rot="0">
            <a:off x="2821312" y="7238499"/>
            <a:ext cx="3200745" cy="542718"/>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ea typeface="DM Sans"/>
                <a:cs typeface="DM Sans"/>
                <a:sym typeface="DM Sans"/>
              </a:rPr>
              <a:t>Target age groups with a higher response rate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64429"/>
            <a:ext cx="10434893" cy="2632885"/>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 For Watching</a:t>
            </a:r>
          </a:p>
        </p:txBody>
      </p:sp>
      <p:sp>
        <p:nvSpPr>
          <p:cNvPr name="Freeform 7" id="7"/>
          <p:cNvSpPr/>
          <p:nvPr/>
        </p:nvSpPr>
        <p:spPr>
          <a:xfrm flipH="false" flipV="false" rot="0">
            <a:off x="1914265" y="6811218"/>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938011" y="6934723"/>
            <a:ext cx="6437509"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sahajpreetsingh@myyahoo.com</a:t>
            </a:r>
          </a:p>
        </p:txBody>
      </p:sp>
      <p:sp>
        <p:nvSpPr>
          <p:cNvPr name="Freeform 9" id="9"/>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879823"/>
            <a:ext cx="8102583" cy="6378477"/>
          </a:xfrm>
          <a:prstGeom prst="rect">
            <a:avLst/>
          </a:prstGeom>
        </p:spPr>
        <p:txBody>
          <a:bodyPr anchor="t" rtlCol="false" tIns="0" lIns="0" bIns="0" rIns="0">
            <a:spAutoFit/>
          </a:bodyPr>
          <a:lstStyle/>
          <a:p>
            <a:pPr algn="l">
              <a:lnSpc>
                <a:spcPts val="3647"/>
              </a:lnSpc>
            </a:pPr>
          </a:p>
          <a:p>
            <a:pPr algn="l">
              <a:lnSpc>
                <a:spcPts val="3647"/>
              </a:lnSpc>
            </a:pPr>
            <a:r>
              <a:rPr lang="en-US" sz="2643" spc="2">
                <a:solidFill>
                  <a:srgbClr val="FFFFFF"/>
                </a:solidFill>
                <a:latin typeface="DM Sans"/>
                <a:ea typeface="DM Sans"/>
                <a:cs typeface="DM Sans"/>
                <a:sym typeface="DM Sans"/>
              </a:rPr>
              <a:t>To clean the dataset, we'll start by imputing the missing age values with the median age, a suitable approach for numerical data. Next, we'll address the missing month values by replacing them with the most frequent month (mode) or using an alternative method if temporal patterns are detected. Finally, we'll remove the rows with missing response values, as this target variable is crucial for our analysis and cannot be imputed. By following these steps, we'll ensure a cleaned dataset with no missing values in the response variable and reasonable imputations for age and month, leading to a more accurate analysis.</a:t>
            </a: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8437330"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Hanling Missing Values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594746" y="2870298"/>
            <a:ext cx="7573265" cy="6828469"/>
          </a:xfrm>
          <a:prstGeom prst="rect">
            <a:avLst/>
          </a:prstGeom>
        </p:spPr>
        <p:txBody>
          <a:bodyPr anchor="t" rtlCol="false" tIns="0" lIns="0" bIns="0" rIns="0">
            <a:spAutoFit/>
          </a:bodyPr>
          <a:lstStyle/>
          <a:p>
            <a:pPr algn="l">
              <a:lnSpc>
                <a:spcPts val="3409"/>
              </a:lnSpc>
            </a:pPr>
          </a:p>
          <a:p>
            <a:pPr algn="l">
              <a:lnSpc>
                <a:spcPts val="3409"/>
              </a:lnSpc>
            </a:pPr>
            <a:r>
              <a:rPr lang="en-US" sz="2470" spc="2">
                <a:solidFill>
                  <a:srgbClr val="FFFFFF"/>
                </a:solidFill>
                <a:latin typeface="DM Sans"/>
                <a:ea typeface="DM Sans"/>
                <a:cs typeface="DM Sans"/>
                <a:sym typeface="DM Sans"/>
              </a:rPr>
              <a:t>The analysis identified outliers in several variables:</a:t>
            </a:r>
          </a:p>
          <a:p>
            <a:pPr algn="l">
              <a:lnSpc>
                <a:spcPts val="3409"/>
              </a:lnSpc>
            </a:pPr>
            <a:r>
              <a:rPr lang="en-US" sz="2470" spc="2">
                <a:solidFill>
                  <a:srgbClr val="FFFFFF"/>
                </a:solidFill>
                <a:latin typeface="DM Sans"/>
                <a:ea typeface="DM Sans"/>
                <a:cs typeface="DM Sans"/>
                <a:sym typeface="DM Sans"/>
              </a:rPr>
              <a:t>- Age: 487 customers with extreme ages (very young or old)</a:t>
            </a:r>
          </a:p>
          <a:p>
            <a:pPr algn="l">
              <a:lnSpc>
                <a:spcPts val="3409"/>
              </a:lnSpc>
            </a:pPr>
            <a:r>
              <a:rPr lang="en-US" sz="2470" spc="2">
                <a:solidFill>
                  <a:srgbClr val="FFFFFF"/>
                </a:solidFill>
                <a:latin typeface="DM Sans"/>
                <a:ea typeface="DM Sans"/>
                <a:cs typeface="DM Sans"/>
                <a:sym typeface="DM Sans"/>
              </a:rPr>
              <a:t>- Balance: 4,729 customers with unusually high or low account balances.</a:t>
            </a:r>
          </a:p>
          <a:p>
            <a:pPr algn="l">
              <a:lnSpc>
                <a:spcPts val="3409"/>
              </a:lnSpc>
            </a:pPr>
            <a:r>
              <a:rPr lang="en-US" sz="2470" spc="2">
                <a:solidFill>
                  <a:srgbClr val="FFFFFF"/>
                </a:solidFill>
                <a:latin typeface="DM Sans"/>
                <a:ea typeface="DM Sans"/>
                <a:cs typeface="DM Sans"/>
                <a:sym typeface="DM Sans"/>
              </a:rPr>
              <a:t>- Campaign: 3,064 customers contacted an unusually high number of times.</a:t>
            </a:r>
          </a:p>
          <a:p>
            <a:pPr algn="l">
              <a:lnSpc>
                <a:spcPts val="3409"/>
              </a:lnSpc>
            </a:pPr>
            <a:r>
              <a:rPr lang="en-US" sz="2470" spc="2">
                <a:solidFill>
                  <a:srgbClr val="FFFFFF"/>
                </a:solidFill>
                <a:latin typeface="DM Sans"/>
                <a:ea typeface="DM Sans"/>
                <a:cs typeface="DM Sans"/>
                <a:sym typeface="DM Sans"/>
              </a:rPr>
              <a:t>- Pdays: 8,257 customers contacted after a significant delay.</a:t>
            </a:r>
          </a:p>
          <a:p>
            <a:pPr algn="l">
              <a:lnSpc>
                <a:spcPts val="3409"/>
              </a:lnSpc>
            </a:pPr>
            <a:r>
              <a:rPr lang="en-US" sz="2470" spc="2">
                <a:solidFill>
                  <a:srgbClr val="FFFFFF"/>
                </a:solidFill>
                <a:latin typeface="DM Sans"/>
                <a:ea typeface="DM Sans"/>
                <a:cs typeface="DM Sans"/>
                <a:sym typeface="DM Sans"/>
              </a:rPr>
              <a:t>- Previous: 8,257 customers with multiple contacts from past campaigns.</a:t>
            </a:r>
          </a:p>
          <a:p>
            <a:pPr algn="l">
              <a:lnSpc>
                <a:spcPts val="3409"/>
              </a:lnSpc>
            </a:pPr>
          </a:p>
          <a:p>
            <a:pPr algn="l">
              <a:lnSpc>
                <a:spcPts val="3409"/>
              </a:lnSpc>
            </a:pPr>
            <a:r>
              <a:rPr lang="en-US" sz="2470" spc="2">
                <a:solidFill>
                  <a:srgbClr val="FFFFFF"/>
                </a:solidFill>
                <a:latin typeface="DM Sans"/>
                <a:ea typeface="DM Sans"/>
                <a:cs typeface="DM Sans"/>
                <a:sym typeface="DM Sans"/>
              </a:rPr>
              <a:t>No outliers were found in:</a:t>
            </a:r>
          </a:p>
          <a:p>
            <a:pPr algn="l">
              <a:lnSpc>
                <a:spcPts val="3409"/>
              </a:lnSpc>
            </a:pPr>
            <a:r>
              <a:rPr lang="en-US" sz="2470" spc="2">
                <a:solidFill>
                  <a:srgbClr val="FFFFFF"/>
                </a:solidFill>
                <a:latin typeface="DM Sans"/>
                <a:ea typeface="DM Sans"/>
                <a:cs typeface="DM Sans"/>
                <a:sym typeface="DM Sans"/>
              </a:rPr>
              <a:t>- Salary</a:t>
            </a:r>
          </a:p>
          <a:p>
            <a:pPr algn="l">
              <a:lnSpc>
                <a:spcPts val="3409"/>
              </a:lnSpc>
            </a:pPr>
            <a:r>
              <a:rPr lang="en-US" sz="2470" spc="2">
                <a:solidFill>
                  <a:srgbClr val="FFFFFF"/>
                </a:solidFill>
                <a:latin typeface="DM Sans"/>
                <a:ea typeface="DM Sans"/>
                <a:cs typeface="DM Sans"/>
                <a:sym typeface="DM Sans"/>
              </a:rPr>
              <a:t>- Day (uniform distribution throughout the month)</a:t>
            </a: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Outliers or Data inconsistencies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UNDERSTANDING THE DATASET</a:t>
            </a:r>
          </a:p>
        </p:txBody>
      </p:sp>
      <p:sp>
        <p:nvSpPr>
          <p:cNvPr name="TextBox 6" id="6"/>
          <p:cNvSpPr txBox="true"/>
          <p:nvPr/>
        </p:nvSpPr>
        <p:spPr>
          <a:xfrm rot="0">
            <a:off x="6748666" y="3691207"/>
            <a:ext cx="7573265" cy="5119139"/>
          </a:xfrm>
          <a:prstGeom prst="rect">
            <a:avLst/>
          </a:prstGeom>
        </p:spPr>
        <p:txBody>
          <a:bodyPr anchor="t" rtlCol="false" tIns="0" lIns="0" bIns="0" rIns="0">
            <a:spAutoFit/>
          </a:bodyPr>
          <a:lstStyle/>
          <a:p>
            <a:pPr algn="l">
              <a:lnSpc>
                <a:spcPts val="3409"/>
              </a:lnSpc>
            </a:pPr>
            <a:r>
              <a:rPr lang="en-US" sz="2470" spc="2">
                <a:solidFill>
                  <a:srgbClr val="FFFFFF"/>
                </a:solidFill>
                <a:latin typeface="DM Sans"/>
                <a:ea typeface="DM Sans"/>
                <a:cs typeface="DM Sans"/>
                <a:sym typeface="DM Sans"/>
              </a:rPr>
              <a:t>Removing Outliers: Completely removes rows with outlier values.</a:t>
            </a:r>
          </a:p>
          <a:p>
            <a:pPr algn="l">
              <a:lnSpc>
                <a:spcPts val="3409"/>
              </a:lnSpc>
            </a:pPr>
          </a:p>
          <a:p>
            <a:pPr algn="l">
              <a:lnSpc>
                <a:spcPts val="3409"/>
              </a:lnSpc>
            </a:pPr>
            <a:r>
              <a:rPr lang="en-US" sz="2470" spc="2">
                <a:solidFill>
                  <a:srgbClr val="FFFFFF"/>
                </a:solidFill>
                <a:latin typeface="DM Sans"/>
                <a:ea typeface="DM Sans"/>
                <a:cs typeface="DM Sans"/>
                <a:sym typeface="DM Sans"/>
              </a:rPr>
              <a:t>This method removes rows where values in the specified columns are considered outliers based on the IQR rule.</a:t>
            </a:r>
          </a:p>
          <a:p>
            <a:pPr algn="l">
              <a:lnSpc>
                <a:spcPts val="3409"/>
              </a:lnSpc>
            </a:pPr>
          </a:p>
          <a:p>
            <a:pPr algn="l">
              <a:lnSpc>
                <a:spcPts val="3409"/>
              </a:lnSpc>
            </a:pPr>
            <a:r>
              <a:rPr lang="en-US" sz="2470" spc="2">
                <a:solidFill>
                  <a:srgbClr val="FFFFFF"/>
                </a:solidFill>
                <a:latin typeface="DM Sans"/>
                <a:ea typeface="DM Sans"/>
                <a:cs typeface="DM Sans"/>
                <a:sym typeface="DM Sans"/>
              </a:rPr>
              <a:t>To handle outliers, removal (deleting rows that contain extreme values).</a:t>
            </a:r>
          </a:p>
          <a:p>
            <a:pPr algn="l">
              <a:lnSpc>
                <a:spcPts val="3409"/>
              </a:lnSpc>
            </a:pPr>
          </a:p>
          <a:p>
            <a:pPr algn="l">
              <a:lnSpc>
                <a:spcPts val="3409"/>
              </a:lnSpc>
            </a:pPr>
          </a:p>
          <a:p>
            <a:pPr algn="l">
              <a:lnSpc>
                <a:spcPts val="3409"/>
              </a:lnSpc>
            </a:pPr>
          </a:p>
        </p:txBody>
      </p:sp>
      <p:grpSp>
        <p:nvGrpSpPr>
          <p:cNvPr name="Group 7" id="7"/>
          <p:cNvGrpSpPr/>
          <p:nvPr/>
        </p:nvGrpSpPr>
        <p:grpSpPr>
          <a:xfrm rot="0">
            <a:off x="5452372" y="1829790"/>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5740432" y="2039979"/>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48666" y="2030454"/>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Hanldling Outliers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594746" y="2126700"/>
            <a:ext cx="7024166" cy="8748330"/>
          </a:xfrm>
          <a:prstGeom prst="rect">
            <a:avLst/>
          </a:prstGeom>
        </p:spPr>
        <p:txBody>
          <a:bodyPr anchor="t" rtlCol="false" tIns="0" lIns="0" bIns="0" rIns="0">
            <a:spAutoFit/>
          </a:bodyPr>
          <a:lstStyle/>
          <a:p>
            <a:pPr algn="l">
              <a:lnSpc>
                <a:spcPts val="2589"/>
              </a:lnSpc>
            </a:pPr>
            <a:r>
              <a:rPr lang="en-US" sz="1876" spc="1">
                <a:solidFill>
                  <a:srgbClr val="FFFFFF"/>
                </a:solidFill>
                <a:latin typeface="DM Sans"/>
                <a:ea typeface="DM Sans"/>
                <a:cs typeface="DM Sans"/>
                <a:sym typeface="DM Sans"/>
              </a:rPr>
              <a:t>Customer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Age: middle-aged customer base (mean 40.94, median 39) with a diverse range (std dev 10.62)</a:t>
            </a:r>
          </a:p>
          <a:p>
            <a:pPr algn="l">
              <a:lnSpc>
                <a:spcPts val="2589"/>
              </a:lnSpc>
            </a:pPr>
            <a:r>
              <a:rPr lang="en-US" sz="1876" spc="1">
                <a:solidFill>
                  <a:srgbClr val="FFFFFF"/>
                </a:solidFill>
                <a:latin typeface="DM Sans"/>
                <a:ea typeface="DM Sans"/>
                <a:cs typeface="DM Sans"/>
                <a:sym typeface="DM Sans"/>
              </a:rPr>
              <a:t>- Salary: varying financial capacity (mean $57,006, std dev $32,085)</a:t>
            </a:r>
          </a:p>
          <a:p>
            <a:pPr algn="l">
              <a:lnSpc>
                <a:spcPts val="2589"/>
              </a:lnSpc>
            </a:pPr>
            <a:r>
              <a:rPr lang="en-US" sz="1876" spc="1">
                <a:solidFill>
                  <a:srgbClr val="FFFFFF"/>
                </a:solidFill>
                <a:latin typeface="DM Sans"/>
                <a:ea typeface="DM Sans"/>
                <a:cs typeface="DM Sans"/>
                <a:sym typeface="DM Sans"/>
              </a:rPr>
              <a:t>- Balance: most customers have small savings/checking account balances (median $448), with some exceptions (min -$8,019, max $102,127)</a:t>
            </a:r>
          </a:p>
          <a:p>
            <a:pPr algn="l">
              <a:lnSpc>
                <a:spcPts val="2589"/>
              </a:lnSpc>
            </a:pPr>
          </a:p>
          <a:p>
            <a:pPr algn="l">
              <a:lnSpc>
                <a:spcPts val="2589"/>
              </a:lnSpc>
            </a:pPr>
            <a:r>
              <a:rPr lang="en-US" sz="1876" spc="1">
                <a:solidFill>
                  <a:srgbClr val="FFFFFF"/>
                </a:solidFill>
                <a:latin typeface="DM Sans"/>
                <a:ea typeface="DM Sans"/>
                <a:cs typeface="DM Sans"/>
                <a:sym typeface="DM Sans"/>
              </a:rPr>
              <a:t>Campaign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Day: uniform distribution of contact days (mean 15.81, std dev 8.32)</a:t>
            </a:r>
          </a:p>
          <a:p>
            <a:pPr algn="l">
              <a:lnSpc>
                <a:spcPts val="2589"/>
              </a:lnSpc>
            </a:pPr>
            <a:r>
              <a:rPr lang="en-US" sz="1876" spc="1">
                <a:solidFill>
                  <a:srgbClr val="FFFFFF"/>
                </a:solidFill>
                <a:latin typeface="DM Sans"/>
                <a:ea typeface="DM Sans"/>
                <a:cs typeface="DM Sans"/>
                <a:sym typeface="DM Sans"/>
              </a:rPr>
              <a:t>- Campaign: most customers contacted few times (median 2), but some frequently contacted (max 63)</a:t>
            </a:r>
          </a:p>
          <a:p>
            <a:pPr algn="l">
              <a:lnSpc>
                <a:spcPts val="2589"/>
              </a:lnSpc>
            </a:pPr>
          </a:p>
          <a:p>
            <a:pPr algn="l">
              <a:lnSpc>
                <a:spcPts val="2589"/>
              </a:lnSpc>
            </a:pPr>
            <a:r>
              <a:rPr lang="en-US" sz="1876" spc="1">
                <a:solidFill>
                  <a:srgbClr val="FFFFFF"/>
                </a:solidFill>
                <a:latin typeface="DM Sans"/>
                <a:ea typeface="DM Sans"/>
                <a:cs typeface="DM Sans"/>
                <a:sym typeface="DM Sans"/>
              </a:rPr>
              <a:t>Previous Campaign Interactions</a:t>
            </a:r>
          </a:p>
          <a:p>
            <a:pPr algn="l">
              <a:lnSpc>
                <a:spcPts val="2589"/>
              </a:lnSpc>
            </a:pPr>
          </a:p>
          <a:p>
            <a:pPr algn="l">
              <a:lnSpc>
                <a:spcPts val="2589"/>
              </a:lnSpc>
            </a:pPr>
            <a:r>
              <a:rPr lang="en-US" sz="1876" spc="1">
                <a:solidFill>
                  <a:srgbClr val="FFFFFF"/>
                </a:solidFill>
                <a:latin typeface="DM Sans"/>
                <a:ea typeface="DM Sans"/>
                <a:cs typeface="DM Sans"/>
                <a:sym typeface="DM Sans"/>
              </a:rPr>
              <a:t>- Pdays: most customers haven't been contacted previously (median -1), but some re-engaged after long gaps (max 871)</a:t>
            </a:r>
          </a:p>
          <a:p>
            <a:pPr algn="l">
              <a:lnSpc>
                <a:spcPts val="2589"/>
              </a:lnSpc>
            </a:pPr>
            <a:r>
              <a:rPr lang="en-US" sz="1876" spc="1">
                <a:solidFill>
                  <a:srgbClr val="FFFFFF"/>
                </a:solidFill>
                <a:latin typeface="DM Sans"/>
                <a:ea typeface="DM Sans"/>
                <a:cs typeface="DM Sans"/>
                <a:sym typeface="DM Sans"/>
              </a:rPr>
              <a:t>- Previous: most customers have no prior contact (median 0), but some have extensive previous interactions (max 275)</a:t>
            </a:r>
          </a:p>
          <a:p>
            <a:pPr algn="l">
              <a:lnSpc>
                <a:spcPts val="2589"/>
              </a:lnSpc>
            </a:pPr>
          </a:p>
          <a:p>
            <a:pPr algn="l">
              <a:lnSpc>
                <a:spcPts val="2589"/>
              </a:lnSpc>
            </a:pPr>
          </a:p>
          <a:p>
            <a:pPr algn="l">
              <a:lnSpc>
                <a:spcPts val="2589"/>
              </a:lnSpc>
            </a:pPr>
          </a:p>
          <a:p>
            <a:pPr algn="l">
              <a:lnSpc>
                <a:spcPts val="258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594746" y="2126700"/>
            <a:ext cx="7024166" cy="8748330"/>
          </a:xfrm>
          <a:prstGeom prst="rect">
            <a:avLst/>
          </a:prstGeom>
        </p:spPr>
        <p:txBody>
          <a:bodyPr anchor="t" rtlCol="false" tIns="0" lIns="0" bIns="0" rIns="0">
            <a:spAutoFit/>
          </a:bodyPr>
          <a:lstStyle/>
          <a:p>
            <a:pPr algn="l">
              <a:lnSpc>
                <a:spcPts val="2589"/>
              </a:lnSpc>
            </a:pPr>
            <a:r>
              <a:rPr lang="en-US" sz="1876" spc="1">
                <a:solidFill>
                  <a:srgbClr val="FFFFFF"/>
                </a:solidFill>
                <a:latin typeface="DM Sans"/>
                <a:ea typeface="DM Sans"/>
                <a:cs typeface="DM Sans"/>
                <a:sym typeface="DM Sans"/>
              </a:rPr>
              <a:t>Customer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Age: middle-aged customer base (mean 40.94, median 39) with a diverse range (std dev 10.62)</a:t>
            </a:r>
          </a:p>
          <a:p>
            <a:pPr algn="l">
              <a:lnSpc>
                <a:spcPts val="2589"/>
              </a:lnSpc>
            </a:pPr>
            <a:r>
              <a:rPr lang="en-US" sz="1876" spc="1">
                <a:solidFill>
                  <a:srgbClr val="FFFFFF"/>
                </a:solidFill>
                <a:latin typeface="DM Sans"/>
                <a:ea typeface="DM Sans"/>
                <a:cs typeface="DM Sans"/>
                <a:sym typeface="DM Sans"/>
              </a:rPr>
              <a:t>- Salary: varying financial capacity (mean $57,006, std dev $32,085)</a:t>
            </a:r>
          </a:p>
          <a:p>
            <a:pPr algn="l">
              <a:lnSpc>
                <a:spcPts val="2589"/>
              </a:lnSpc>
            </a:pPr>
            <a:r>
              <a:rPr lang="en-US" sz="1876" spc="1">
                <a:solidFill>
                  <a:srgbClr val="FFFFFF"/>
                </a:solidFill>
                <a:latin typeface="DM Sans"/>
                <a:ea typeface="DM Sans"/>
                <a:cs typeface="DM Sans"/>
                <a:sym typeface="DM Sans"/>
              </a:rPr>
              <a:t>- Balance: most customers have small savings/checking account balances (median $448), with some exceptions (min -$8,019, max $102,127)</a:t>
            </a:r>
          </a:p>
          <a:p>
            <a:pPr algn="l">
              <a:lnSpc>
                <a:spcPts val="2589"/>
              </a:lnSpc>
            </a:pPr>
          </a:p>
          <a:p>
            <a:pPr algn="l">
              <a:lnSpc>
                <a:spcPts val="2589"/>
              </a:lnSpc>
            </a:pPr>
            <a:r>
              <a:rPr lang="en-US" sz="1876" spc="1">
                <a:solidFill>
                  <a:srgbClr val="FFFFFF"/>
                </a:solidFill>
                <a:latin typeface="DM Sans"/>
                <a:ea typeface="DM Sans"/>
                <a:cs typeface="DM Sans"/>
                <a:sym typeface="DM Sans"/>
              </a:rPr>
              <a:t>Campaign Information</a:t>
            </a:r>
          </a:p>
          <a:p>
            <a:pPr algn="l">
              <a:lnSpc>
                <a:spcPts val="2589"/>
              </a:lnSpc>
            </a:pPr>
          </a:p>
          <a:p>
            <a:pPr algn="l">
              <a:lnSpc>
                <a:spcPts val="2589"/>
              </a:lnSpc>
            </a:pPr>
            <a:r>
              <a:rPr lang="en-US" sz="1876" spc="1">
                <a:solidFill>
                  <a:srgbClr val="FFFFFF"/>
                </a:solidFill>
                <a:latin typeface="DM Sans"/>
                <a:ea typeface="DM Sans"/>
                <a:cs typeface="DM Sans"/>
                <a:sym typeface="DM Sans"/>
              </a:rPr>
              <a:t>- Day: uniform distribution of contact days (mean 15.81, std dev 8.32)</a:t>
            </a:r>
          </a:p>
          <a:p>
            <a:pPr algn="l">
              <a:lnSpc>
                <a:spcPts val="2589"/>
              </a:lnSpc>
            </a:pPr>
            <a:r>
              <a:rPr lang="en-US" sz="1876" spc="1">
                <a:solidFill>
                  <a:srgbClr val="FFFFFF"/>
                </a:solidFill>
                <a:latin typeface="DM Sans"/>
                <a:ea typeface="DM Sans"/>
                <a:cs typeface="DM Sans"/>
                <a:sym typeface="DM Sans"/>
              </a:rPr>
              <a:t>- Campaign: most customers contacted few times (median 2), but some frequently contacted (max 63)</a:t>
            </a:r>
          </a:p>
          <a:p>
            <a:pPr algn="l">
              <a:lnSpc>
                <a:spcPts val="2589"/>
              </a:lnSpc>
            </a:pPr>
          </a:p>
          <a:p>
            <a:pPr algn="l">
              <a:lnSpc>
                <a:spcPts val="2589"/>
              </a:lnSpc>
            </a:pPr>
            <a:r>
              <a:rPr lang="en-US" sz="1876" spc="1">
                <a:solidFill>
                  <a:srgbClr val="FFFFFF"/>
                </a:solidFill>
                <a:latin typeface="DM Sans"/>
                <a:ea typeface="DM Sans"/>
                <a:cs typeface="DM Sans"/>
                <a:sym typeface="DM Sans"/>
              </a:rPr>
              <a:t>Previous Campaign Interactions</a:t>
            </a:r>
          </a:p>
          <a:p>
            <a:pPr algn="l">
              <a:lnSpc>
                <a:spcPts val="2589"/>
              </a:lnSpc>
            </a:pPr>
          </a:p>
          <a:p>
            <a:pPr algn="l">
              <a:lnSpc>
                <a:spcPts val="2589"/>
              </a:lnSpc>
            </a:pPr>
            <a:r>
              <a:rPr lang="en-US" sz="1876" spc="1">
                <a:solidFill>
                  <a:srgbClr val="FFFFFF"/>
                </a:solidFill>
                <a:latin typeface="DM Sans"/>
                <a:ea typeface="DM Sans"/>
                <a:cs typeface="DM Sans"/>
                <a:sym typeface="DM Sans"/>
              </a:rPr>
              <a:t>- Pdays: most customers haven't been contacted previously (median -1), but some re-engaged after long gaps (max 871)</a:t>
            </a:r>
          </a:p>
          <a:p>
            <a:pPr algn="l">
              <a:lnSpc>
                <a:spcPts val="2589"/>
              </a:lnSpc>
            </a:pPr>
            <a:r>
              <a:rPr lang="en-US" sz="1876" spc="1">
                <a:solidFill>
                  <a:srgbClr val="FFFFFF"/>
                </a:solidFill>
                <a:latin typeface="DM Sans"/>
                <a:ea typeface="DM Sans"/>
                <a:cs typeface="DM Sans"/>
                <a:sym typeface="DM Sans"/>
              </a:rPr>
              <a:t>- Previous: most customers have no prior contact (median 0), but some have extensive previous interactions (max 275)</a:t>
            </a:r>
          </a:p>
          <a:p>
            <a:pPr algn="l">
              <a:lnSpc>
                <a:spcPts val="2589"/>
              </a:lnSpc>
            </a:pPr>
          </a:p>
          <a:p>
            <a:pPr algn="l">
              <a:lnSpc>
                <a:spcPts val="2589"/>
              </a:lnSpc>
            </a:pPr>
          </a:p>
          <a:p>
            <a:pPr algn="l">
              <a:lnSpc>
                <a:spcPts val="2589"/>
              </a:lnSpc>
            </a:pPr>
          </a:p>
          <a:p>
            <a:pPr algn="l">
              <a:lnSpc>
                <a:spcPts val="258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594746" y="1019175"/>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DESCRIPTIVE STATISTICS</a:t>
            </a:r>
          </a:p>
        </p:txBody>
      </p:sp>
      <p:sp>
        <p:nvSpPr>
          <p:cNvPr name="TextBox 6" id="6"/>
          <p:cNvSpPr txBox="true"/>
          <p:nvPr/>
        </p:nvSpPr>
        <p:spPr>
          <a:xfrm rot="0">
            <a:off x="6264187" y="3148166"/>
            <a:ext cx="8220924" cy="6537431"/>
          </a:xfrm>
          <a:prstGeom prst="rect">
            <a:avLst/>
          </a:prstGeom>
        </p:spPr>
        <p:txBody>
          <a:bodyPr anchor="t" rtlCol="false" tIns="0" lIns="0" bIns="0" rIns="0">
            <a:spAutoFit/>
          </a:bodyPr>
          <a:lstStyle/>
          <a:p>
            <a:pPr algn="l" marL="508765" indent="-254383" lvl="1">
              <a:lnSpc>
                <a:spcPts val="3251"/>
              </a:lnSpc>
              <a:buFont typeface="Arial"/>
              <a:buChar char="•"/>
            </a:pPr>
            <a:r>
              <a:rPr lang="en-US" sz="2356" spc="2">
                <a:solidFill>
                  <a:srgbClr val="FFFFFF"/>
                </a:solidFill>
                <a:latin typeface="DM Sans"/>
                <a:ea typeface="DM Sans"/>
                <a:cs typeface="DM Sans"/>
                <a:sym typeface="DM Sans"/>
              </a:rPr>
              <a:t>Demographic Insights: The average age of the customer base is around 41, indicating a predominantly middle-aged demographic. However, a wide range of ages suggests the campaign targets both young and elderly customers.</a:t>
            </a:r>
          </a:p>
          <a:p>
            <a:pPr algn="l">
              <a:lnSpc>
                <a:spcPts val="3251"/>
              </a:lnSpc>
            </a:pPr>
          </a:p>
          <a:p>
            <a:pPr algn="l" marL="508765" indent="-254383" lvl="1">
              <a:lnSpc>
                <a:spcPts val="3251"/>
              </a:lnSpc>
              <a:buFont typeface="Arial"/>
              <a:buChar char="•"/>
            </a:pPr>
            <a:r>
              <a:rPr lang="en-US" sz="2356" spc="2">
                <a:solidFill>
                  <a:srgbClr val="FFFFFF"/>
                </a:solidFill>
                <a:latin typeface="DM Sans"/>
                <a:ea typeface="DM Sans"/>
                <a:cs typeface="DM Sans"/>
                <a:sym typeface="DM Sans"/>
              </a:rPr>
              <a:t>Economic Insights: The salary and balance statistics show a skewed distribution, with a small subset of customers holding substantial balances and high salaries, while the majority have lower balances and incomes.</a:t>
            </a:r>
          </a:p>
          <a:p>
            <a:pPr algn="l">
              <a:lnSpc>
                <a:spcPts val="3251"/>
              </a:lnSpc>
            </a:pPr>
          </a:p>
          <a:p>
            <a:pPr algn="l" marL="508765" indent="-254383" lvl="1">
              <a:lnSpc>
                <a:spcPts val="3251"/>
              </a:lnSpc>
              <a:buFont typeface="Arial"/>
              <a:buChar char="•"/>
            </a:pPr>
            <a:r>
              <a:rPr lang="en-US" sz="2356" spc="2">
                <a:solidFill>
                  <a:srgbClr val="FFFFFF"/>
                </a:solidFill>
                <a:latin typeface="DM Sans"/>
                <a:ea typeface="DM Sans"/>
                <a:cs typeface="DM Sans"/>
                <a:sym typeface="DM Sans"/>
              </a:rPr>
              <a:t>Campaign Insights: While the median number of contacts is low, extreme outliers (up to 63 contacts) suggest the need to monitor over-contacting, which could negatively affect campaign success.</a:t>
            </a:r>
          </a:p>
        </p:txBody>
      </p:sp>
      <p:sp>
        <p:nvSpPr>
          <p:cNvPr name="TextBox 7" id="7"/>
          <p:cNvSpPr txBox="true"/>
          <p:nvPr/>
        </p:nvSpPr>
        <p:spPr>
          <a:xfrm rot="0">
            <a:off x="6594746" y="2000717"/>
            <a:ext cx="10510634" cy="723900"/>
          </a:xfrm>
          <a:prstGeom prst="rect">
            <a:avLst/>
          </a:prstGeom>
        </p:spPr>
        <p:txBody>
          <a:bodyPr anchor="t" rtlCol="false" tIns="0" lIns="0" bIns="0" rIns="0">
            <a:spAutoFit/>
          </a:bodyPr>
          <a:lstStyle/>
          <a:p>
            <a:pPr algn="l" marL="0" indent="0" lvl="0">
              <a:lnSpc>
                <a:spcPts val="5640"/>
              </a:lnSpc>
              <a:spcBef>
                <a:spcPct val="0"/>
              </a:spcBef>
            </a:pPr>
            <a:r>
              <a:rPr lang="en-US" sz="4700">
                <a:solidFill>
                  <a:srgbClr val="56AEFF"/>
                </a:solidFill>
                <a:latin typeface="Neue Machina"/>
                <a:ea typeface="Neue Machina"/>
                <a:cs typeface="Neue Machina"/>
                <a:sym typeface="Neue Machina"/>
              </a:rPr>
              <a:t>Key Insight</a:t>
            </a:r>
          </a:p>
        </p:txBody>
      </p:sp>
      <p:grpSp>
        <p:nvGrpSpPr>
          <p:cNvPr name="Group 8" id="8"/>
          <p:cNvGrpSpPr/>
          <p:nvPr/>
        </p:nvGrpSpPr>
        <p:grpSpPr>
          <a:xfrm rot="0">
            <a:off x="5255000" y="1796242"/>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543059" y="2003690"/>
            <a:ext cx="566255" cy="720926"/>
          </a:xfrm>
          <a:custGeom>
            <a:avLst/>
            <a:gdLst/>
            <a:ahLst/>
            <a:cxnLst/>
            <a:rect r="r" b="b" t="t" l="l"/>
            <a:pathLst>
              <a:path h="720926" w="566255">
                <a:moveTo>
                  <a:pt x="0" y="0"/>
                </a:moveTo>
                <a:lnTo>
                  <a:pt x="566255" y="0"/>
                </a:lnTo>
                <a:lnTo>
                  <a:pt x="566255" y="720927"/>
                </a:lnTo>
                <a:lnTo>
                  <a:pt x="0" y="7209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DAGP40I_PKQ</dc:identifier>
  <dcterms:modified xsi:type="dcterms:W3CDTF">2011-08-01T06:04:30Z</dcterms:modified>
  <cp:revision>1</cp:revision>
  <dc:title>Sahajpreet Singh ABADS Batch 12</dc:title>
</cp:coreProperties>
</file>